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6" r:id="rId2"/>
    <p:sldId id="395" r:id="rId3"/>
    <p:sldId id="428" r:id="rId4"/>
    <p:sldId id="358" r:id="rId5"/>
    <p:sldId id="360" r:id="rId6"/>
    <p:sldId id="427" r:id="rId7"/>
    <p:sldId id="381" r:id="rId8"/>
    <p:sldId id="401" r:id="rId9"/>
    <p:sldId id="385" r:id="rId10"/>
    <p:sldId id="386" r:id="rId11"/>
    <p:sldId id="432" r:id="rId12"/>
    <p:sldId id="388" r:id="rId13"/>
    <p:sldId id="390" r:id="rId14"/>
    <p:sldId id="410" r:id="rId15"/>
    <p:sldId id="435" r:id="rId16"/>
    <p:sldId id="434" r:id="rId17"/>
    <p:sldId id="404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fani Heavy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9900CC"/>
    <a:srgbClr val="00FF99"/>
    <a:srgbClr val="CC00FF"/>
    <a:srgbClr val="FFCC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6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3EFA08F-17C8-4FD6-9EA5-C2D01F54EB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015D3F6-F6AE-4804-9198-8D2543EE7E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DE179-383B-4B2D-AF13-4BEAABD37A2E}" type="slidenum">
              <a:rPr lang="en-US"/>
              <a:pPr/>
              <a:t>1</a:t>
            </a:fld>
            <a:endParaRPr lang="en-US"/>
          </a:p>
        </p:txBody>
      </p:sp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FAEAFC-BBAB-432D-8F54-5EF0A2DFD5ED}" type="slidenum">
              <a:rPr lang="en-US" sz="1200">
                <a:latin typeface=".VnTime" pitchFamily="34" charset="0"/>
              </a:rPr>
              <a:pPr algn="r"/>
              <a:t>1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BC03E-FCF5-40E7-AF58-CD163B3AB11A}" type="slidenum">
              <a:rPr lang="en-US"/>
              <a:pPr/>
              <a:t>2</a:t>
            </a:fld>
            <a:endParaRPr lang="en-US"/>
          </a:p>
        </p:txBody>
      </p:sp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411785-56E0-41EA-820A-705FF750D5D7}" type="slidenum">
              <a:rPr lang="en-US" sz="1200">
                <a:latin typeface=".VnTime" pitchFamily="34" charset="0"/>
              </a:rPr>
              <a:pPr algn="r"/>
              <a:t>2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8C217-33E2-4202-90A7-0D24BA33DC7E}" type="slidenum">
              <a:rPr lang="en-US"/>
              <a:pPr/>
              <a:t>8</a:t>
            </a:fld>
            <a:endParaRPr lang="en-US"/>
          </a:p>
        </p:txBody>
      </p:sp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1FD090-5681-4DD4-9F4D-CAA7DCFAB7C3}" type="slidenum">
              <a:rPr lang="en-US" sz="1200">
                <a:latin typeface=".VnTime" pitchFamily="34" charset="0"/>
              </a:rPr>
              <a:pPr algn="r"/>
              <a:t>8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DAA01-F4EE-4ABA-8BFC-1A22F68E884F}" type="slidenum">
              <a:rPr lang="en-US"/>
              <a:pPr/>
              <a:t>17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9956-9FE4-403B-BD99-43FDCCE59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D1955-EA3A-4D9C-B115-E67BC7126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5205B-9FAE-4CAF-A85D-F6B044CB6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10118-6105-40DA-AB45-983EF4458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5097-CAD0-419E-9EC0-4A9F1FB55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F4D4-B5AD-4555-B6B2-0C803620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36CC-FC4B-4735-884E-DB1A762B0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2F45A-970A-41C8-99A7-C521F55CE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302A-2F11-479F-974F-571F6E67B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A8D1D-9D9B-4617-A1C0-2AA2F786B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DF82E-190E-4796-B276-C1438BE07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A28D0C8-E21A-4E85-8984-B4BD1E0A2E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e%20hien%20day%20con_chuan\079.%20Me%20yeu%20con-Nhu%20Quynh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wmf"/><Relationship Id="rId5" Type="http://schemas.openxmlformats.org/officeDocument/2006/relationships/image" Target="../media/image2.wmf"/><Relationship Id="rId10" Type="http://schemas.openxmlformats.org/officeDocument/2006/relationships/image" Target="../media/image7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72;&#234;m%20Tr&#432;&#7901;ng%20S&#417;n%20Nh&#7899;%20B&#225;c%20Vi&#7879;t%20Ho&#224;n%20Nghe%20T&#7843;i%20MP3%20320kbps%20_%2098408.mp3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Phim%20ve%20Bac%20Ho.flv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8.wmf"/><Relationship Id="rId4" Type="http://schemas.openxmlformats.org/officeDocument/2006/relationships/image" Target="../media/image25.gif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50"/>
            <a:ext cx="2590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17925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-762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 descr="FIREWRK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86238"/>
            <a:ext cx="24717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 descr="imag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3838" y="4648200"/>
            <a:ext cx="1376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 descr="imag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5257800"/>
            <a:ext cx="1376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9" descr="imag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876800"/>
            <a:ext cx="13763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7" name="079. Me yeu con-Nhu Quy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8" name="Picture 12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581025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9" name="Picture 13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14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15" descr="N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3290887" y="3387724"/>
            <a:ext cx="66294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8" name="Picture 2" descr="BOOK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2819400"/>
            <a:ext cx="3429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470275" y="3230563"/>
            <a:ext cx="2092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FF0000"/>
                </a:solidFill>
              </a:rPr>
              <a:t>20  11</a:t>
            </a:r>
          </a:p>
        </p:txBody>
      </p:sp>
      <p:sp>
        <p:nvSpPr>
          <p:cNvPr id="162834" name="WordArt 18"/>
          <p:cNvSpPr>
            <a:spLocks noChangeArrowheads="1" noChangeShapeType="1" noTextEdit="1"/>
          </p:cNvSpPr>
          <p:nvPr/>
        </p:nvSpPr>
        <p:spPr bwMode="auto">
          <a:xfrm>
            <a:off x="1114425" y="1295400"/>
            <a:ext cx="7096125" cy="1390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4655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NhiÖt liÖt chµo mõng</a:t>
            </a:r>
          </a:p>
          <a:p>
            <a:pPr algn="ctr"/>
            <a:r>
              <a:rPr lang="vi-VN" sz="3600" b="1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c¸c thÇy c« gi¸o </a:t>
            </a:r>
          </a:p>
        </p:txBody>
      </p:sp>
      <p:sp>
        <p:nvSpPr>
          <p:cNvPr id="162835" name="WordArt 19"/>
          <p:cNvSpPr>
            <a:spLocks noChangeArrowheads="1" noChangeShapeType="1" noTextEdit="1"/>
          </p:cNvSpPr>
          <p:nvPr/>
        </p:nvSpPr>
        <p:spPr bwMode="auto">
          <a:xfrm>
            <a:off x="1774825" y="2047875"/>
            <a:ext cx="57245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®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Õn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dù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giê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ng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÷ 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v¨n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vi-VN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líp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7"/>
                </p:tgtEl>
              </p:cMediaNode>
            </p:audio>
          </p:childTnLst>
        </p:cTn>
      </p:par>
    </p:tnLst>
    <p:bldLst>
      <p:bldP spid="1628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582" name="Group 30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51583" name="Rectangle 31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51584" name="Rectangle 32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151585" name="Text Box 33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51586" name="Line 34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304800" y="1676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latin typeface=".VnCentury Schoolbook" pitchFamily="34" charset="0"/>
              </a:rPr>
              <a:t>1. Hai c©u th¬ ®Çu.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304800" y="2057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latin typeface=".VnCentury Schoolbook" pitchFamily="34" charset="0"/>
              </a:rPr>
              <a:t>2. Hai c©u th¬ cuèi.</a:t>
            </a:r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152400" y="2743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.VnTime" pitchFamily="34" charset="0"/>
              </a:rPr>
              <a:t>Yªn ba th©m xø ®µm qu©n sù,</a:t>
            </a:r>
          </a:p>
          <a:p>
            <a:pPr eaLnBrk="1" hangingPunct="1"/>
            <a:r>
              <a:rPr lang="en-US" sz="2400">
                <a:latin typeface=".VnTime" pitchFamily="34" charset="0"/>
              </a:rPr>
              <a:t>D¹ b¸n quy lai nguyÖt m·n thuyÒn.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457200" y="2438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>
                <a:solidFill>
                  <a:srgbClr val="0000CC"/>
                </a:solidFill>
                <a:latin typeface=".VnCentury Schoolbook" pitchFamily="34" charset="0"/>
              </a:rPr>
              <a:t>- Phiªn ©m: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533400" y="3505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u="sng">
                <a:solidFill>
                  <a:srgbClr val="0000CC"/>
                </a:solidFill>
                <a:latin typeface=".VnCentury Schoolbook" pitchFamily="34" charset="0"/>
              </a:rPr>
              <a:t>- DÞch th¬:</a:t>
            </a:r>
          </a:p>
        </p:txBody>
      </p:sp>
      <p:sp>
        <p:nvSpPr>
          <p:cNvPr id="151593" name="Rectangle 41"/>
          <p:cNvSpPr>
            <a:spLocks noChangeArrowheads="1"/>
          </p:cNvSpPr>
          <p:nvPr/>
        </p:nvSpPr>
        <p:spPr bwMode="auto">
          <a:xfrm>
            <a:off x="76200" y="38862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.VnTime" pitchFamily="34" charset="0"/>
              </a:rPr>
              <a:t>	Gi÷a dßng bµn b¹c viÖc qu©n,</a:t>
            </a:r>
          </a:p>
          <a:p>
            <a:r>
              <a:rPr lang="en-US" sz="2400">
                <a:latin typeface=".VnTime" pitchFamily="34" charset="0"/>
              </a:rPr>
              <a:t>Khuya vÒ b¸t ng¸t tr¨ng ng©n ®Çy thuyÒn.</a:t>
            </a:r>
          </a:p>
        </p:txBody>
      </p:sp>
      <p:sp>
        <p:nvSpPr>
          <p:cNvPr id="151594" name="Rectangle 42"/>
          <p:cNvSpPr>
            <a:spLocks noChangeArrowheads="1"/>
          </p:cNvSpPr>
          <p:nvPr/>
        </p:nvSpPr>
        <p:spPr bwMode="auto">
          <a:xfrm>
            <a:off x="5943600" y="2895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u="sng">
                <a:solidFill>
                  <a:srgbClr val="7030A0"/>
                </a:solidFill>
                <a:latin typeface=".VnTime" pitchFamily="34" charset="0"/>
              </a:rPr>
              <a:t>- NghÖ thuËt:</a:t>
            </a:r>
          </a:p>
        </p:txBody>
      </p:sp>
      <p:sp>
        <p:nvSpPr>
          <p:cNvPr id="151595" name="AutoShape 43"/>
          <p:cNvSpPr>
            <a:spLocks/>
          </p:cNvSpPr>
          <p:nvPr/>
        </p:nvSpPr>
        <p:spPr bwMode="auto">
          <a:xfrm>
            <a:off x="5257800" y="2667000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51598" name="Rectangle 46"/>
          <p:cNvSpPr>
            <a:spLocks noChangeArrowheads="1"/>
          </p:cNvSpPr>
          <p:nvPr/>
        </p:nvSpPr>
        <p:spPr bwMode="auto">
          <a:xfrm>
            <a:off x="5457825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2400">
                <a:solidFill>
                  <a:srgbClr val="7030A0"/>
                </a:solidFill>
                <a:latin typeface=".VnTimeH" pitchFamily="34" charset="0"/>
              </a:rPr>
              <a:t>È</a:t>
            </a:r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n dô: </a:t>
            </a:r>
            <a:r>
              <a:rPr lang="en-US" sz="2400" b="1" i="1">
                <a:solidFill>
                  <a:srgbClr val="7030A0"/>
                </a:solidFill>
                <a:latin typeface=".VnTime" pitchFamily="34" charset="0"/>
              </a:rPr>
              <a:t>nguyÖt m·n thuyÒn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066800" y="47244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.VnTime" pitchFamily="34" charset="0"/>
              </a:rPr>
              <a:t>=&gt; H×nh ¶nh ®Ñp, t­¬i s¸ng, l·ng m¹n. 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990600" y="52578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.VnTime" pitchFamily="34" charset="0"/>
              </a:rPr>
              <a:t>=&gt; Phong th¸i ung dung, l¹c quan tin t­ëng vµo t­¬ng lai t­¬i s¸ng cña d©n téc.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0" y="7620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T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endParaRPr lang="en-US" sz="2400" b="1" u="sng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0" y="11430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II.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/>
      <p:bldP spid="151591" grpId="0"/>
      <p:bldP spid="151592" grpId="0"/>
      <p:bldP spid="151593" grpId="0"/>
      <p:bldP spid="151594" grpId="0"/>
      <p:bldP spid="151595" grpId="0" animBg="1"/>
      <p:bldP spid="151598" grpId="0"/>
      <p:bldP spid="20483" grpId="0"/>
      <p:bldP spid="204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0" y="685800"/>
            <a:ext cx="4724400" cy="1066800"/>
          </a:xfrm>
          <a:prstGeom prst="rect">
            <a:avLst/>
          </a:prstGeom>
          <a:solidFill>
            <a:srgbClr val="0000FF">
              <a:alpha val="2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04800" y="838200"/>
            <a:ext cx="2417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Kim d¹ nguyªn tiªu 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3962400" y="12954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thiªn;</a:t>
            </a:r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2516188" y="838200"/>
            <a:ext cx="220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nguyÖt chÝnh viªn,</a:t>
            </a: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304800" y="1295400"/>
            <a:ext cx="76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Xu©n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914400" y="1295400"/>
            <a:ext cx="86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 giang</a:t>
            </a:r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2286000" y="12954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thuû</a:t>
            </a: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2643188" y="12954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   tiÕp  </a:t>
            </a: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3352800" y="1295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xu©n</a:t>
            </a: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1676400" y="1295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xu©n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09600" y="3124200"/>
            <a:ext cx="13716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.VnArial Narrow" pitchFamily="34" charset="0"/>
              </a:rPr>
              <a:t>Tr¨ng</a:t>
            </a: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2743200" y="3124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.VnArial Narrow" pitchFamily="34" charset="0"/>
              </a:rPr>
              <a:t>S«ng, n­íc, trêi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90488" y="4114800"/>
            <a:ext cx="22717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.VnArial Narrow" pitchFamily="34" charset="0"/>
              </a:rPr>
              <a:t>Trßn ®Çy, s¸ng nhÊt 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2590800" y="4114800"/>
            <a:ext cx="21336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.VnArial Narrow" pitchFamily="34" charset="0"/>
              </a:rPr>
              <a:t>Trµn ngËp s¾c xu©n</a:t>
            </a:r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9906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3962400" y="3581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104775" y="2090738"/>
            <a:ext cx="4572000" cy="4365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.VnArial Narrow" pitchFamily="34" charset="0"/>
              </a:rPr>
              <a:t>C¶nh s«ng n­íc ®ªm r»m th¸ng giªng</a:t>
            </a:r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 flipH="1">
            <a:off x="990600" y="2590800"/>
            <a:ext cx="1524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2514600" y="2590800"/>
            <a:ext cx="1524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381000" y="4953000"/>
            <a:ext cx="4038600" cy="94297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547688" y="501015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Arial Narrow" pitchFamily="34" charset="0"/>
              </a:rPr>
              <a:t>Kh«ng gian cao réng, b¸t ng¸t, </a:t>
            </a:r>
          </a:p>
        </p:txBody>
      </p:sp>
      <p:sp>
        <p:nvSpPr>
          <p:cNvPr id="207902" name="Rectangle 30"/>
          <p:cNvSpPr>
            <a:spLocks noChangeArrowheads="1"/>
          </p:cNvSpPr>
          <p:nvPr/>
        </p:nvSpPr>
        <p:spPr bwMode="auto">
          <a:xfrm>
            <a:off x="506413" y="5414963"/>
            <a:ext cx="366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.VnArial Narrow" pitchFamily="34" charset="0"/>
              </a:rPr>
              <a:t>trµn ®Çy ¸nh s¸ng, trµn ®Çy s¾c xu©n.</a:t>
            </a:r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2514600" y="2590800"/>
            <a:ext cx="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207905" name="Group 33"/>
          <p:cNvGrpSpPr>
            <a:grpSpLocks/>
          </p:cNvGrpSpPr>
          <p:nvPr/>
        </p:nvGrpSpPr>
        <p:grpSpPr bwMode="auto">
          <a:xfrm>
            <a:off x="76200" y="0"/>
            <a:ext cx="8991600" cy="735013"/>
            <a:chOff x="48" y="108"/>
            <a:chExt cx="5664" cy="463"/>
          </a:xfrm>
        </p:grpSpPr>
        <p:sp>
          <p:nvSpPr>
            <p:cNvPr id="207906" name="Rectangle 34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207907" name="Rectangle 35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207908" name="Text Box 36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207909" name="Line 37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7911" name="Rectangle 39"/>
          <p:cNvSpPr>
            <a:spLocks noChangeArrowheads="1"/>
          </p:cNvSpPr>
          <p:nvPr/>
        </p:nvSpPr>
        <p:spPr bwMode="auto">
          <a:xfrm>
            <a:off x="4876800" y="685800"/>
            <a:ext cx="4648200" cy="1066800"/>
          </a:xfrm>
          <a:prstGeom prst="rect">
            <a:avLst/>
          </a:prstGeom>
          <a:solidFill>
            <a:srgbClr val="0000FF">
              <a:alpha val="2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5029200" y="828675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Yªn ba th©m xø</a:t>
            </a:r>
          </a:p>
        </p:txBody>
      </p:sp>
      <p:sp>
        <p:nvSpPr>
          <p:cNvPr id="207913" name="Text Box 41"/>
          <p:cNvSpPr txBox="1">
            <a:spLocks noChangeArrowheads="1"/>
          </p:cNvSpPr>
          <p:nvPr/>
        </p:nvSpPr>
        <p:spPr bwMode="auto">
          <a:xfrm>
            <a:off x="5029200" y="1285875"/>
            <a:ext cx="1828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D¹ b¸n quy lai</a:t>
            </a:r>
          </a:p>
        </p:txBody>
      </p:sp>
      <p:sp>
        <p:nvSpPr>
          <p:cNvPr id="207914" name="Rectangle 42"/>
          <p:cNvSpPr>
            <a:spLocks noChangeArrowheads="1"/>
          </p:cNvSpPr>
          <p:nvPr/>
        </p:nvSpPr>
        <p:spPr bwMode="auto">
          <a:xfrm>
            <a:off x="6934200" y="828675"/>
            <a:ext cx="171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®µm qu©n sù,</a:t>
            </a:r>
          </a:p>
        </p:txBody>
      </p: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6754813" y="1285875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.VnArial Narrow" pitchFamily="34" charset="0"/>
              </a:rPr>
              <a:t>nguyÖt m·n thuyÒn.</a:t>
            </a:r>
          </a:p>
        </p:txBody>
      </p:sp>
      <p:sp>
        <p:nvSpPr>
          <p:cNvPr id="207916" name="Text Box 44"/>
          <p:cNvSpPr txBox="1">
            <a:spLocks noChangeArrowheads="1"/>
          </p:cNvSpPr>
          <p:nvPr/>
        </p:nvSpPr>
        <p:spPr bwMode="auto">
          <a:xfrm>
            <a:off x="6477000" y="2124075"/>
            <a:ext cx="1447800" cy="45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300" b="1">
                <a:solidFill>
                  <a:srgbClr val="FF0000"/>
                </a:solidFill>
                <a:latin typeface=".VnArial Narrow" pitchFamily="34" charset="0"/>
              </a:rPr>
              <a:t>Con ng­êi</a:t>
            </a:r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 flipH="1">
            <a:off x="5791200" y="2581275"/>
            <a:ext cx="1371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18" name="Line 46"/>
          <p:cNvSpPr>
            <a:spLocks noChangeShapeType="1"/>
          </p:cNvSpPr>
          <p:nvPr/>
        </p:nvSpPr>
        <p:spPr bwMode="auto">
          <a:xfrm>
            <a:off x="7162800" y="2581275"/>
            <a:ext cx="1295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19" name="Text Box 47"/>
          <p:cNvSpPr txBox="1">
            <a:spLocks noChangeArrowheads="1"/>
          </p:cNvSpPr>
          <p:nvPr/>
        </p:nvSpPr>
        <p:spPr bwMode="auto">
          <a:xfrm>
            <a:off x="5181600" y="3105150"/>
            <a:ext cx="1524000" cy="803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.VnArial Narrow" pitchFamily="34" charset="0"/>
              </a:rPr>
              <a:t>Bµn b¹c viÖc qu©n</a:t>
            </a:r>
            <a:endParaRPr lang="en-US" sz="140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207920" name="Text Box 48"/>
          <p:cNvSpPr txBox="1">
            <a:spLocks noChangeArrowheads="1"/>
          </p:cNvSpPr>
          <p:nvPr/>
        </p:nvSpPr>
        <p:spPr bwMode="auto">
          <a:xfrm>
            <a:off x="5867400" y="4743450"/>
            <a:ext cx="2667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Arial Narrow" pitchFamily="34" charset="0"/>
              </a:rPr>
              <a:t>Ung dung, l¹c quan</a:t>
            </a:r>
          </a:p>
        </p:txBody>
      </p:sp>
      <p:sp>
        <p:nvSpPr>
          <p:cNvPr id="207921" name="Line 49"/>
          <p:cNvSpPr>
            <a:spLocks noChangeShapeType="1"/>
          </p:cNvSpPr>
          <p:nvPr/>
        </p:nvSpPr>
        <p:spPr bwMode="auto">
          <a:xfrm>
            <a:off x="5719763" y="390525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22" name="Line 50"/>
          <p:cNvSpPr>
            <a:spLocks noChangeShapeType="1"/>
          </p:cNvSpPr>
          <p:nvPr/>
        </p:nvSpPr>
        <p:spPr bwMode="auto">
          <a:xfrm flipH="1">
            <a:off x="7239000" y="3876675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7086600" y="3114675"/>
            <a:ext cx="1828800" cy="8032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.VnArial Narrow" pitchFamily="34" charset="0"/>
              </a:rPr>
              <a:t>§i trªn thuyÒn chë ®Çy tr¨ng</a:t>
            </a:r>
          </a:p>
        </p:txBody>
      </p:sp>
      <p:sp>
        <p:nvSpPr>
          <p:cNvPr id="207925" name="Line 53"/>
          <p:cNvSpPr>
            <a:spLocks noChangeShapeType="1"/>
          </p:cNvSpPr>
          <p:nvPr/>
        </p:nvSpPr>
        <p:spPr bwMode="auto">
          <a:xfrm>
            <a:off x="4805363" y="690563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7" name="Text Box 27"/>
          <p:cNvSpPr txBox="1">
            <a:spLocks noChangeArrowheads="1"/>
          </p:cNvSpPr>
          <p:nvPr/>
        </p:nvSpPr>
        <p:spPr bwMode="auto">
          <a:xfrm>
            <a:off x="4876800" y="2120900"/>
            <a:ext cx="350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6600CC"/>
                </a:solidFill>
                <a:latin typeface=".VnCentury Schoolbook" pitchFamily="34" charset="0"/>
              </a:rPr>
              <a:t>Cïng víi phong trµo häc tËp vµ lµm theo tÊm g­¬ng ®¹o ®øc Hå ChÝ Minh hiÖn nay, qua bµi th¬ nµy, em häc tËp ®­îc ®iÒu g× ë B¸c?</a:t>
            </a:r>
          </a:p>
        </p:txBody>
      </p:sp>
      <p:grpSp>
        <p:nvGrpSpPr>
          <p:cNvPr id="153630" name="Group 30"/>
          <p:cNvGrpSpPr>
            <a:grpSpLocks/>
          </p:cNvGrpSpPr>
          <p:nvPr/>
        </p:nvGrpSpPr>
        <p:grpSpPr bwMode="auto">
          <a:xfrm>
            <a:off x="457200" y="1752600"/>
            <a:ext cx="3810000" cy="4419600"/>
            <a:chOff x="3408" y="864"/>
            <a:chExt cx="1824" cy="2256"/>
          </a:xfrm>
        </p:grpSpPr>
        <p:pic>
          <p:nvPicPr>
            <p:cNvPr id="5123" name="Picture 9" descr="Thoi trang984"/>
            <p:cNvPicPr>
              <a:picLocks noChangeAspect="1" noChangeArrowheads="1"/>
            </p:cNvPicPr>
            <p:nvPr/>
          </p:nvPicPr>
          <p:blipFill>
            <a:blip r:embed="rId3"/>
            <a:srcRect l="2040" t="1370" r="4082" b="1370"/>
            <a:stretch>
              <a:fillRect/>
            </a:stretch>
          </p:blipFill>
          <p:spPr bwMode="auto">
            <a:xfrm>
              <a:off x="3408" y="864"/>
              <a:ext cx="1824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10" descr="hinhBacHo"/>
            <p:cNvPicPr>
              <a:picLocks noChangeAspect="1" noChangeArrowheads="1"/>
            </p:cNvPicPr>
            <p:nvPr/>
          </p:nvPicPr>
          <p:blipFill>
            <a:blip r:embed="rId4"/>
            <a:srcRect l="6818" t="4918" r="6818" b="4918"/>
            <a:stretch>
              <a:fillRect/>
            </a:stretch>
          </p:blipFill>
          <p:spPr bwMode="auto">
            <a:xfrm>
              <a:off x="3600" y="1056"/>
              <a:ext cx="144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2" name="Group 32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53633" name="Rectangle 33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53634" name="Rectangle 34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153635" name="Text Box 35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53636" name="Line 36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123825" y="97155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T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endParaRPr lang="en-US" sz="2400" b="1" u="sng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76200" y="1371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II.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228600" y="1828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.VnCentury Schoolbook" pitchFamily="34" charset="0"/>
              </a:rPr>
              <a:t>III. Tæng kÕt.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609600" y="5181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9900CC"/>
                </a:solidFill>
                <a:latin typeface=".VnCentury Schoolbook" pitchFamily="34" charset="0"/>
              </a:rPr>
              <a:t>* Ghi nhí: (SGK- 143)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3810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Century Schoolbook" pitchFamily="34" charset="0"/>
              </a:rPr>
              <a:t>1. NghÖ thuËt: </a:t>
            </a: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51054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Century Schoolbook" pitchFamily="34" charset="0"/>
              </a:rPr>
              <a:t>2. Néi dung: </a:t>
            </a:r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>
            <a:off x="42672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155669" name="Group 21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55670" name="Rectangle 22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55671" name="Rectangle 23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155672" name="Text Box 24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55673" name="Line 25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4419600" y="27432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.VnArial Narrow" pitchFamily="34" charset="0"/>
              </a:rPr>
              <a:t>- Bøc tranh tr¨ng trªn s«ng n­íc b¸t ng¸t, trµn ®Çy s¾c xu©n.</a:t>
            </a:r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4419600" y="35052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.VnArial Narrow" pitchFamily="34" charset="0"/>
              </a:rPr>
              <a:t>- T©m hån réng më tr­íc thiªn nhiªn vµ phong th¸i ung dung, l¹c quan.</a:t>
            </a:r>
          </a:p>
        </p:txBody>
      </p:sp>
      <p:sp>
        <p:nvSpPr>
          <p:cNvPr id="155678" name="Text Box 30"/>
          <p:cNvSpPr txBox="1">
            <a:spLocks noChangeArrowheads="1"/>
          </p:cNvSpPr>
          <p:nvPr/>
        </p:nvSpPr>
        <p:spPr bwMode="auto">
          <a:xfrm>
            <a:off x="381000" y="3932238"/>
            <a:ext cx="3810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.VnArial Narrow" pitchFamily="34" charset="0"/>
              </a:rPr>
              <a:t>- BiÖn ph¸p ®iÖp tõ; h×nh ¶nh Èn dô,  ng«n tõ giµu nh¹c ®iÖu, gîi c¶m.</a:t>
            </a:r>
          </a:p>
        </p:txBody>
      </p:sp>
      <p:sp>
        <p:nvSpPr>
          <p:cNvPr id="155679" name="Text Box 31"/>
          <p:cNvSpPr txBox="1">
            <a:spLocks noChangeArrowheads="1"/>
          </p:cNvSpPr>
          <p:nvPr/>
        </p:nvSpPr>
        <p:spPr bwMode="auto">
          <a:xfrm>
            <a:off x="381000" y="28194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.VnArial Narrow" pitchFamily="34" charset="0"/>
              </a:rPr>
              <a:t>- Phong c¸ch th¬ võa cæ ®iÓn võa hiÖn ®¹i</a:t>
            </a:r>
          </a:p>
        </p:txBody>
      </p:sp>
      <p:sp>
        <p:nvSpPr>
          <p:cNvPr id="155680" name="Text Box 32"/>
          <p:cNvSpPr txBox="1">
            <a:spLocks noChangeArrowheads="1"/>
          </p:cNvSpPr>
          <p:nvPr/>
        </p:nvSpPr>
        <p:spPr bwMode="auto">
          <a:xfrm>
            <a:off x="381000" y="3535363"/>
            <a:ext cx="3581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.VnArial Narrow" pitchFamily="34" charset="0"/>
              </a:rPr>
              <a:t>- KÕt hîp miªu t¶ vµ biÓu c¶m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00025" y="81915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T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endParaRPr lang="en-US" sz="2400" b="1" u="sng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152400" y="1219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II.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  <p:bldP spid="155662" grpId="0"/>
      <p:bldP spid="155663" grpId="0"/>
      <p:bldP spid="155668" grpId="0" animBg="1"/>
      <p:bldP spid="155676" grpId="0"/>
      <p:bldP spid="155677" grpId="0"/>
      <p:bldP spid="155678" grpId="0"/>
      <p:bldP spid="155679" grpId="0"/>
      <p:bldP spid="1556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2209800" y="9144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>
                <a:latin typeface=".VnArial Narrow" pitchFamily="34" charset="0"/>
              </a:rPr>
              <a:t>(Th¶o luËn nhãm).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7239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Arial Narrow" pitchFamily="34" charset="0"/>
              </a:rPr>
              <a:t>H·y nªu nh÷ng ®iÓm gièng nhau vÒ néi dung vµ nghÖ thuËt cña hai bµi th¬ “C¶nh khuya” vµ “R»m th¸ng giªng?</a:t>
            </a: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457200" y="1676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.VnArial Narrow" pitchFamily="34" charset="0"/>
              </a:rPr>
              <a:t>BT 1:</a:t>
            </a:r>
          </a:p>
        </p:txBody>
      </p:sp>
      <p:sp>
        <p:nvSpPr>
          <p:cNvPr id="185375" name="Text Box 31"/>
          <p:cNvSpPr txBox="1">
            <a:spLocks noChangeArrowheads="1"/>
          </p:cNvSpPr>
          <p:nvPr/>
        </p:nvSpPr>
        <p:spPr bwMode="auto">
          <a:xfrm>
            <a:off x="2590800" y="381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.VnTimeH" pitchFamily="34" charset="0"/>
              </a:rPr>
              <a:t>LuyÖn tËp</a:t>
            </a:r>
          </a:p>
        </p:txBody>
      </p:sp>
      <p:sp>
        <p:nvSpPr>
          <p:cNvPr id="185376" name="Text Box 32"/>
          <p:cNvSpPr txBox="1">
            <a:spLocks noChangeArrowheads="1"/>
          </p:cNvSpPr>
          <p:nvPr/>
        </p:nvSpPr>
        <p:spPr bwMode="auto">
          <a:xfrm>
            <a:off x="990600" y="454025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.VnTime" pitchFamily="34" charset="0"/>
              </a:rPr>
              <a:t>C¶m nhËn vÒ vÎ ®Ñp trong t©m h«n B¸c qua hai bµi th¬: “C¶nh khuya” vµ “R»m th¸ng giªng” ?</a:t>
            </a:r>
          </a:p>
        </p:txBody>
      </p:sp>
      <p:sp>
        <p:nvSpPr>
          <p:cNvPr id="185377" name="Text Box 33"/>
          <p:cNvSpPr txBox="1">
            <a:spLocks noChangeArrowheads="1"/>
          </p:cNvSpPr>
          <p:nvPr/>
        </p:nvSpPr>
        <p:spPr bwMode="auto">
          <a:xfrm>
            <a:off x="381000" y="38385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9900CC"/>
                </a:solidFill>
                <a:latin typeface=".VnCentury Schoolbook" pitchFamily="34" charset="0"/>
              </a:rPr>
              <a:t>BT 2: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H·y nªu nh÷ng ®iÓm gièng nhau vÒ néi dung vµ nghÖ thuËt cña hai bµi th¬ “C¶nh khuya” vµ “R»m th¸ng giªng?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6200" y="68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CC"/>
                </a:solidFill>
                <a:latin typeface=".VnArial Narrow" pitchFamily="34" charset="0"/>
              </a:rPr>
              <a:t>BT 1: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.VnArial Narrow" pitchFamily="34" charset="0"/>
              </a:rPr>
              <a:t>* Néi dung: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- C¶nh tr¨ng ë chiÕn khu ViÖt B¾c huyÒn ¶o, trµn ®Çy søc sèng.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57200" y="394811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.VnArial Narrow" pitchFamily="34" charset="0"/>
              </a:rPr>
              <a:t>* NghÖ thuËt: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7200" y="432911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- ThÓ th¬ thÊt ng«n tø tuyÖt.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- Sö dông hiÖu qu¶ biÖn ph¸p ®iÖp tõ.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457200" y="5091113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- Ng«n tõ b×nh dÞ, gîi c¶m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4191000" y="5121275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VÎ ®Ñp võa cæ ®iÓn võa hiÖn ®¹i.</a:t>
            </a:r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3581400" y="53355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457200" y="29718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Arial Narrow" pitchFamily="34" charset="0"/>
              </a:rPr>
              <a:t>- ThÓ hiÖn t©m hån yªu thiªn nhiªn, yªu n­íc vµ phong th¸i ung dung, l¹c quan.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3124200" y="1524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.VnArial Narrow" pitchFamily="34" charset="0"/>
              </a:rPr>
              <a:t>Gîi ý: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28600" y="2308225"/>
            <a:ext cx="8458200" cy="39258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VÎ ®Ñp  trong t©m hån B¸c qua hai bµi th¬ </a:t>
            </a: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.VnTime" pitchFamily="34" charset="0"/>
              </a:rPr>
              <a:t>T×nh yªu thiªn nhiªn tha thiÕt, t­ chÊt cèt c¸ch nghÖ sÜ tuyÖt vêi.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.VnTime" pitchFamily="34" charset="0"/>
              </a:rPr>
              <a:t> Lßng yªu n­íc thiÕt tha, s©u nÆng, hÕt lßng v× n­íc v× d©n.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.VnTime" pitchFamily="34" charset="0"/>
              </a:rPr>
              <a:t> Phong th¸i ung dung, sù tµi ba cña nhµ l·nh ®¹o kh¸ng chiÕn.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.VnTime" pitchFamily="34" charset="0"/>
              </a:rPr>
              <a:t> NiÒm l¹c quan c¸ch m¹ng, tin t­ëng vµo th¾ng lîi cña cuéc kh¸ng chiÕn.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.VnTime" pitchFamily="34" charset="0"/>
              </a:rPr>
              <a:t> Nhµ l·nh ®¹o c¸ch m¹ng vµ nhµ th¬ lín thèng nhÊt hoµ hîp trong con ng­êi Hå ChÝ Minh.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5800" y="854075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.VnTime" pitchFamily="34" charset="0"/>
              </a:rPr>
              <a:t>C¶m nhËn vÒ vÎ ®Ñp trong t©m h«n B¸c qua hai bµi th¬: “C¶nh khuya” vµ “R»m th¸ng giªng” ?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81000" y="381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9900CC"/>
                </a:solidFill>
                <a:latin typeface=".VnCentury Schoolbook" pitchFamily="34" charset="0"/>
              </a:rPr>
              <a:t>BT 2: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048000" y="16764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.VnArial Narrow" pitchFamily="34" charset="0"/>
              </a:rPr>
              <a:t>Gîi ý: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Line 2"/>
          <p:cNvSpPr>
            <a:spLocks noChangeShapeType="1"/>
          </p:cNvSpPr>
          <p:nvPr/>
        </p:nvSpPr>
        <p:spPr bwMode="auto">
          <a:xfrm>
            <a:off x="3206750" y="866775"/>
            <a:ext cx="0" cy="409575"/>
          </a:xfrm>
          <a:prstGeom prst="line">
            <a:avLst/>
          </a:prstGeom>
          <a:noFill/>
          <a:ln w="34925">
            <a:solidFill>
              <a:srgbClr val="000080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178179" name="Group 3"/>
          <p:cNvGrpSpPr>
            <a:grpSpLocks/>
          </p:cNvGrpSpPr>
          <p:nvPr/>
        </p:nvGrpSpPr>
        <p:grpSpPr bwMode="auto">
          <a:xfrm>
            <a:off x="1711325" y="1262063"/>
            <a:ext cx="2971800" cy="547687"/>
            <a:chOff x="1008" y="681"/>
            <a:chExt cx="1872" cy="345"/>
          </a:xfrm>
        </p:grpSpPr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1080" y="681"/>
              <a:ext cx="1699" cy="34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81" name="Text Box 5"/>
            <p:cNvSpPr txBox="1">
              <a:spLocks noChangeArrowheads="1"/>
            </p:cNvSpPr>
            <p:nvPr/>
          </p:nvSpPr>
          <p:spPr bwMode="auto">
            <a:xfrm>
              <a:off x="1008" y="720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Cảnh trăng trong rừng</a:t>
              </a:r>
            </a:p>
          </p:txBody>
        </p:sp>
      </p:grpSp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1711325" y="3557588"/>
            <a:ext cx="2971800" cy="547687"/>
            <a:chOff x="1008" y="2091"/>
            <a:chExt cx="1872" cy="345"/>
          </a:xfrm>
        </p:grpSpPr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1080" y="2091"/>
              <a:ext cx="1699" cy="34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1008" y="2130"/>
              <a:ext cx="187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300" b="1">
                  <a:solidFill>
                    <a:schemeClr val="bg1"/>
                  </a:solidFill>
                  <a:latin typeface=".VnArial Narrow" pitchFamily="34" charset="0"/>
                  <a:cs typeface="Arial" charset="0"/>
                </a:rPr>
                <a:t>Nçi lo n­íc nhµ</a:t>
              </a:r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3668713" y="2271713"/>
            <a:ext cx="2514600" cy="914400"/>
            <a:chOff x="2307" y="1317"/>
            <a:chExt cx="1584" cy="576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2307" y="1317"/>
              <a:ext cx="1584" cy="57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2406" y="1326"/>
              <a:ext cx="1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.VnArial Narrow" pitchFamily="34" charset="0"/>
                  <a:cs typeface="Arial" charset="0"/>
                </a:rPr>
                <a:t>-Yªu thiªn nhiªn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.VnArial Narrow" pitchFamily="34" charset="0"/>
                  <a:cs typeface="Arial" charset="0"/>
                </a:rPr>
                <a:t>-Ung dung tù t¹i </a:t>
              </a:r>
            </a:p>
          </p:txBody>
        </p:sp>
      </p:grpSp>
      <p:grpSp>
        <p:nvGrpSpPr>
          <p:cNvPr id="178188" name="Group 12"/>
          <p:cNvGrpSpPr>
            <a:grpSpLocks/>
          </p:cNvGrpSpPr>
          <p:nvPr/>
        </p:nvGrpSpPr>
        <p:grpSpPr bwMode="auto">
          <a:xfrm>
            <a:off x="2743200" y="4572000"/>
            <a:ext cx="4419600" cy="547688"/>
            <a:chOff x="2304" y="2769"/>
            <a:chExt cx="1584" cy="345"/>
          </a:xfrm>
        </p:grpSpPr>
        <p:sp>
          <p:nvSpPr>
            <p:cNvPr id="178189" name="Rectangle 13"/>
            <p:cNvSpPr>
              <a:spLocks noChangeArrowheads="1"/>
            </p:cNvSpPr>
            <p:nvPr/>
          </p:nvSpPr>
          <p:spPr bwMode="auto">
            <a:xfrm>
              <a:off x="2304" y="2769"/>
              <a:ext cx="1584" cy="34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2460" y="2789"/>
              <a:ext cx="138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 b="1">
                  <a:solidFill>
                    <a:srgbClr val="FFCC66"/>
                  </a:solidFill>
                  <a:latin typeface=".VnArial Narrow" pitchFamily="34" charset="0"/>
                  <a:cs typeface="Arial" charset="0"/>
                </a:rPr>
                <a:t>Yªu n­íc, </a:t>
              </a:r>
              <a:r>
                <a:rPr lang="en-US" sz="2400" b="1">
                  <a:solidFill>
                    <a:srgbClr val="FFCC66"/>
                  </a:solidFill>
                  <a:latin typeface=".VnArial Narrow" pitchFamily="34" charset="0"/>
                  <a:cs typeface="Arial" charset="0"/>
                </a:rPr>
                <a:t>y</a:t>
              </a:r>
              <a:r>
                <a:rPr lang="en-US" sz="2400" b="1">
                  <a:solidFill>
                    <a:srgbClr val="FFCC66"/>
                  </a:solidFill>
                  <a:latin typeface="Arial" charset="0"/>
                  <a:cs typeface="Arial" charset="0"/>
                </a:rPr>
                <a:t>êu cách mạng</a:t>
              </a:r>
            </a:p>
          </p:txBody>
        </p:sp>
      </p:grp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590800" y="5334000"/>
            <a:ext cx="4676775" cy="12144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300" b="1">
                <a:solidFill>
                  <a:schemeClr val="bg1"/>
                </a:solidFill>
                <a:latin typeface=".VnArial Narrow" pitchFamily="34" charset="0"/>
                <a:cs typeface="Arial" charset="0"/>
              </a:rPr>
              <a:t>- Bót ph¸p cæ ®iÓn, hiÖn ®¹i.</a:t>
            </a:r>
          </a:p>
          <a:p>
            <a:pPr eaLnBrk="1" hangingPunct="1">
              <a:spcBef>
                <a:spcPct val="10000"/>
              </a:spcBef>
            </a:pPr>
            <a:r>
              <a:rPr lang="en-US" sz="2300" b="1">
                <a:solidFill>
                  <a:schemeClr val="bg1"/>
                </a:solidFill>
                <a:latin typeface=".VnArial Narrow" pitchFamily="34" charset="0"/>
                <a:cs typeface="Arial" charset="0"/>
              </a:rPr>
              <a:t>- Phong th¸i ung dung.</a:t>
            </a:r>
          </a:p>
          <a:p>
            <a:pPr eaLnBrk="1" hangingPunct="1">
              <a:spcBef>
                <a:spcPct val="10000"/>
              </a:spcBef>
            </a:pPr>
            <a:r>
              <a:rPr lang="en-US" sz="2300" b="1">
                <a:solidFill>
                  <a:schemeClr val="bg1"/>
                </a:solidFill>
                <a:latin typeface=".VnArial Narrow" pitchFamily="34" charset="0"/>
                <a:cs typeface="Arial" charset="0"/>
              </a:rPr>
              <a:t>- T©m hån thi sÜ vµ tinh thÇn chiÕn sÜ.</a:t>
            </a:r>
          </a:p>
        </p:txBody>
      </p:sp>
      <p:grpSp>
        <p:nvGrpSpPr>
          <p:cNvPr id="178192" name="Group 16"/>
          <p:cNvGrpSpPr>
            <a:grpSpLocks/>
          </p:cNvGrpSpPr>
          <p:nvPr/>
        </p:nvGrpSpPr>
        <p:grpSpPr bwMode="auto">
          <a:xfrm>
            <a:off x="5181600" y="1219200"/>
            <a:ext cx="3276600" cy="547688"/>
            <a:chOff x="3456" y="681"/>
            <a:chExt cx="1872" cy="345"/>
          </a:xfrm>
        </p:grpSpPr>
        <p:sp>
          <p:nvSpPr>
            <p:cNvPr id="178193" name="Rectangle 17"/>
            <p:cNvSpPr>
              <a:spLocks noChangeArrowheads="1"/>
            </p:cNvSpPr>
            <p:nvPr/>
          </p:nvSpPr>
          <p:spPr bwMode="auto">
            <a:xfrm>
              <a:off x="3528" y="681"/>
              <a:ext cx="1699" cy="34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3456" y="723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Cảnh trăng rằm trên sông</a:t>
              </a:r>
            </a:p>
          </p:txBody>
        </p:sp>
      </p:grpSp>
      <p:grpSp>
        <p:nvGrpSpPr>
          <p:cNvPr id="178195" name="Group 19"/>
          <p:cNvGrpSpPr>
            <a:grpSpLocks/>
          </p:cNvGrpSpPr>
          <p:nvPr/>
        </p:nvGrpSpPr>
        <p:grpSpPr bwMode="auto">
          <a:xfrm>
            <a:off x="5211763" y="3557588"/>
            <a:ext cx="2971800" cy="547687"/>
            <a:chOff x="3450" y="2091"/>
            <a:chExt cx="1872" cy="345"/>
          </a:xfrm>
        </p:grpSpPr>
        <p:sp>
          <p:nvSpPr>
            <p:cNvPr id="178196" name="Rectangle 20"/>
            <p:cNvSpPr>
              <a:spLocks noChangeArrowheads="1"/>
            </p:cNvSpPr>
            <p:nvPr/>
          </p:nvSpPr>
          <p:spPr bwMode="auto">
            <a:xfrm>
              <a:off x="3528" y="2091"/>
              <a:ext cx="1699" cy="34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197" name="Text Box 21"/>
            <p:cNvSpPr txBox="1">
              <a:spLocks noChangeArrowheads="1"/>
            </p:cNvSpPr>
            <p:nvPr/>
          </p:nvSpPr>
          <p:spPr bwMode="auto">
            <a:xfrm>
              <a:off x="3450" y="2112"/>
              <a:ext cx="187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500" b="1">
                  <a:solidFill>
                    <a:schemeClr val="bg1"/>
                  </a:solidFill>
                  <a:latin typeface=".VnArial Narrow" pitchFamily="34" charset="0"/>
                  <a:cs typeface="Arial" charset="0"/>
                </a:rPr>
                <a:t>Bµn b¹c viÖc qu©n</a:t>
              </a:r>
            </a:p>
          </p:txBody>
        </p:sp>
      </p:grpSp>
      <p:grpSp>
        <p:nvGrpSpPr>
          <p:cNvPr id="178198" name="Group 22"/>
          <p:cNvGrpSpPr>
            <a:grpSpLocks/>
          </p:cNvGrpSpPr>
          <p:nvPr/>
        </p:nvGrpSpPr>
        <p:grpSpPr bwMode="auto">
          <a:xfrm>
            <a:off x="1600200" y="381000"/>
            <a:ext cx="2971800" cy="536575"/>
            <a:chOff x="999" y="118"/>
            <a:chExt cx="1872" cy="338"/>
          </a:xfrm>
        </p:grpSpPr>
        <p:sp>
          <p:nvSpPr>
            <p:cNvPr id="178199" name="Oval 23"/>
            <p:cNvSpPr>
              <a:spLocks noChangeArrowheads="1"/>
            </p:cNvSpPr>
            <p:nvPr/>
          </p:nvSpPr>
          <p:spPr bwMode="auto">
            <a:xfrm>
              <a:off x="1068" y="118"/>
              <a:ext cx="1764" cy="338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200" name="Text Box 24"/>
            <p:cNvSpPr txBox="1">
              <a:spLocks noChangeArrowheads="1"/>
            </p:cNvSpPr>
            <p:nvPr/>
          </p:nvSpPr>
          <p:spPr bwMode="auto">
            <a:xfrm>
              <a:off x="999" y="150"/>
              <a:ext cx="187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300" b="1">
                  <a:solidFill>
                    <a:schemeClr val="bg1"/>
                  </a:solidFill>
                  <a:latin typeface=".VnArial NarrowH" pitchFamily="34" charset="0"/>
                  <a:cs typeface="Arial" charset="0"/>
                </a:rPr>
                <a:t>C¶nh khuya</a:t>
              </a:r>
            </a:p>
          </p:txBody>
        </p:sp>
      </p:grpSp>
      <p:grpSp>
        <p:nvGrpSpPr>
          <p:cNvPr id="178201" name="Group 25"/>
          <p:cNvGrpSpPr>
            <a:grpSpLocks/>
          </p:cNvGrpSpPr>
          <p:nvPr/>
        </p:nvGrpSpPr>
        <p:grpSpPr bwMode="auto">
          <a:xfrm>
            <a:off x="5202238" y="368300"/>
            <a:ext cx="2986087" cy="536575"/>
            <a:chOff x="3444" y="118"/>
            <a:chExt cx="1881" cy="338"/>
          </a:xfrm>
        </p:grpSpPr>
        <p:sp>
          <p:nvSpPr>
            <p:cNvPr id="178202" name="Oval 26"/>
            <p:cNvSpPr>
              <a:spLocks noChangeArrowheads="1"/>
            </p:cNvSpPr>
            <p:nvPr/>
          </p:nvSpPr>
          <p:spPr bwMode="auto">
            <a:xfrm>
              <a:off x="3444" y="118"/>
              <a:ext cx="1866" cy="338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8203" name="Text Box 27"/>
            <p:cNvSpPr txBox="1">
              <a:spLocks noChangeArrowheads="1"/>
            </p:cNvSpPr>
            <p:nvPr/>
          </p:nvSpPr>
          <p:spPr bwMode="auto">
            <a:xfrm>
              <a:off x="3453" y="141"/>
              <a:ext cx="187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300" b="1">
                  <a:solidFill>
                    <a:schemeClr val="bg1"/>
                  </a:solidFill>
                  <a:latin typeface=".VnArial NarrowH" pitchFamily="34" charset="0"/>
                  <a:cs typeface="Arial" charset="0"/>
                </a:rPr>
                <a:t>R»m th¸ng giªng</a:t>
              </a:r>
            </a:p>
          </p:txBody>
        </p:sp>
      </p:grp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6688138" y="866775"/>
            <a:ext cx="0" cy="409575"/>
          </a:xfrm>
          <a:prstGeom prst="line">
            <a:avLst/>
          </a:prstGeom>
          <a:noFill/>
          <a:ln w="34925">
            <a:solidFill>
              <a:srgbClr val="000080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178205" name="Group 29"/>
          <p:cNvGrpSpPr>
            <a:grpSpLocks/>
          </p:cNvGrpSpPr>
          <p:nvPr/>
        </p:nvGrpSpPr>
        <p:grpSpPr bwMode="auto">
          <a:xfrm>
            <a:off x="3230563" y="1795463"/>
            <a:ext cx="3414712" cy="411162"/>
            <a:chOff x="1956" y="1017"/>
            <a:chExt cx="2151" cy="259"/>
          </a:xfrm>
        </p:grpSpPr>
        <p:sp>
          <p:nvSpPr>
            <p:cNvPr id="178206" name="Line 30"/>
            <p:cNvSpPr>
              <a:spLocks noChangeShapeType="1"/>
            </p:cNvSpPr>
            <p:nvPr/>
          </p:nvSpPr>
          <p:spPr bwMode="auto">
            <a:xfrm>
              <a:off x="1956" y="1017"/>
              <a:ext cx="1035" cy="25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78207" name="Line 31"/>
            <p:cNvSpPr>
              <a:spLocks noChangeShapeType="1"/>
            </p:cNvSpPr>
            <p:nvPr/>
          </p:nvSpPr>
          <p:spPr bwMode="auto">
            <a:xfrm flipH="1">
              <a:off x="3072" y="1017"/>
              <a:ext cx="1035" cy="25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6688138" y="1800225"/>
            <a:ext cx="0" cy="1828800"/>
          </a:xfrm>
          <a:prstGeom prst="line">
            <a:avLst/>
          </a:prstGeom>
          <a:noFill/>
          <a:ln w="349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>
            <a:off x="3187700" y="1800225"/>
            <a:ext cx="0" cy="1828800"/>
          </a:xfrm>
          <a:prstGeom prst="line">
            <a:avLst/>
          </a:prstGeom>
          <a:noFill/>
          <a:ln w="349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grpSp>
        <p:nvGrpSpPr>
          <p:cNvPr id="178210" name="Group 34"/>
          <p:cNvGrpSpPr>
            <a:grpSpLocks/>
          </p:cNvGrpSpPr>
          <p:nvPr/>
        </p:nvGrpSpPr>
        <p:grpSpPr bwMode="auto">
          <a:xfrm>
            <a:off x="3230563" y="4095750"/>
            <a:ext cx="3414712" cy="411163"/>
            <a:chOff x="1956" y="1017"/>
            <a:chExt cx="2151" cy="259"/>
          </a:xfrm>
        </p:grpSpPr>
        <p:sp>
          <p:nvSpPr>
            <p:cNvPr id="178211" name="Line 35"/>
            <p:cNvSpPr>
              <a:spLocks noChangeShapeType="1"/>
            </p:cNvSpPr>
            <p:nvPr/>
          </p:nvSpPr>
          <p:spPr bwMode="auto">
            <a:xfrm>
              <a:off x="1956" y="1017"/>
              <a:ext cx="1035" cy="25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78212" name="Line 36"/>
            <p:cNvSpPr>
              <a:spLocks noChangeShapeType="1"/>
            </p:cNvSpPr>
            <p:nvPr/>
          </p:nvSpPr>
          <p:spPr bwMode="auto">
            <a:xfrm flipH="1">
              <a:off x="3072" y="1017"/>
              <a:ext cx="1035" cy="25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8213" name="Freeform 37"/>
          <p:cNvSpPr>
            <a:spLocks/>
          </p:cNvSpPr>
          <p:nvPr/>
        </p:nvSpPr>
        <p:spPr bwMode="auto">
          <a:xfrm>
            <a:off x="1143000" y="638175"/>
            <a:ext cx="1447800" cy="5562600"/>
          </a:xfrm>
          <a:custGeom>
            <a:avLst/>
            <a:gdLst/>
            <a:ahLst/>
            <a:cxnLst>
              <a:cxn ang="0">
                <a:pos x="465" y="0"/>
              </a:cxn>
              <a:cxn ang="0">
                <a:pos x="402" y="0"/>
              </a:cxn>
              <a:cxn ang="0">
                <a:pos x="0" y="0"/>
              </a:cxn>
              <a:cxn ang="0">
                <a:pos x="0" y="3504"/>
              </a:cxn>
              <a:cxn ang="0">
                <a:pos x="912" y="3504"/>
              </a:cxn>
            </a:cxnLst>
            <a:rect l="0" t="0" r="r" b="b"/>
            <a:pathLst>
              <a:path w="912" h="3504">
                <a:moveTo>
                  <a:pt x="465" y="0"/>
                </a:moveTo>
                <a:cubicBezTo>
                  <a:pt x="444" y="0"/>
                  <a:pt x="423" y="0"/>
                  <a:pt x="402" y="0"/>
                </a:cubicBezTo>
                <a:lnTo>
                  <a:pt x="0" y="0"/>
                </a:lnTo>
                <a:lnTo>
                  <a:pt x="0" y="3504"/>
                </a:lnTo>
                <a:lnTo>
                  <a:pt x="912" y="3504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8214" name="Freeform 38"/>
          <p:cNvSpPr>
            <a:spLocks/>
          </p:cNvSpPr>
          <p:nvPr/>
        </p:nvSpPr>
        <p:spPr bwMode="auto">
          <a:xfrm flipH="1">
            <a:off x="7288213" y="638175"/>
            <a:ext cx="1447800" cy="5562600"/>
          </a:xfrm>
          <a:custGeom>
            <a:avLst/>
            <a:gdLst/>
            <a:ahLst/>
            <a:cxnLst>
              <a:cxn ang="0">
                <a:pos x="465" y="0"/>
              </a:cxn>
              <a:cxn ang="0">
                <a:pos x="402" y="0"/>
              </a:cxn>
              <a:cxn ang="0">
                <a:pos x="0" y="0"/>
              </a:cxn>
              <a:cxn ang="0">
                <a:pos x="0" y="3504"/>
              </a:cxn>
              <a:cxn ang="0">
                <a:pos x="912" y="3504"/>
              </a:cxn>
            </a:cxnLst>
            <a:rect l="0" t="0" r="r" b="b"/>
            <a:pathLst>
              <a:path w="912" h="3504">
                <a:moveTo>
                  <a:pt x="465" y="0"/>
                </a:moveTo>
                <a:cubicBezTo>
                  <a:pt x="444" y="0"/>
                  <a:pt x="423" y="0"/>
                  <a:pt x="402" y="0"/>
                </a:cubicBezTo>
                <a:lnTo>
                  <a:pt x="0" y="0"/>
                </a:lnTo>
                <a:lnTo>
                  <a:pt x="0" y="3504"/>
                </a:lnTo>
                <a:lnTo>
                  <a:pt x="912" y="3504"/>
                </a:lnTo>
              </a:path>
            </a:pathLst>
          </a:custGeom>
          <a:noFill/>
          <a:ln w="34925">
            <a:solidFill>
              <a:srgbClr val="000080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8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8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91" grpId="0" build="allAtOnce" animBg="1"/>
      <p:bldP spid="178204" grpId="0" animBg="1"/>
      <p:bldP spid="178208" grpId="0" animBg="1"/>
      <p:bldP spid="178209" grpId="0" animBg="1"/>
      <p:bldP spid="178213" grpId="0" animBg="1"/>
      <p:bldP spid="1782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90675" y="533400"/>
            <a:ext cx="54959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H­íng dÉn häc ë nhµ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57200" y="1219200"/>
            <a:ext cx="8229600" cy="425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 b="1" i="1">
                <a:solidFill>
                  <a:srgbClr val="000099"/>
                </a:solidFill>
                <a:latin typeface=".VnTime" pitchFamily="34" charset="0"/>
              </a:rPr>
              <a:t> Häc thuéc lßng 2 bµi th¬  “</a:t>
            </a:r>
            <a:r>
              <a:rPr lang="en-US" sz="2600" b="1" i="1">
                <a:solidFill>
                  <a:srgbClr val="0000CC"/>
                </a:solidFill>
                <a:latin typeface=".VnTime" pitchFamily="34" charset="0"/>
              </a:rPr>
              <a:t>C¶nh khuya”</a:t>
            </a:r>
            <a:r>
              <a:rPr lang="en-US" sz="2600" b="1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600" b="1" i="1">
                <a:solidFill>
                  <a:srgbClr val="000099"/>
                </a:solidFill>
                <a:latin typeface=".VnTime" pitchFamily="34" charset="0"/>
              </a:rPr>
              <a:t> vµ “R»m th¸ng giªng” . Tr×nh bµy c¶m nhËn vÒ 2 bµi th¬.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 b="1" i="1">
                <a:solidFill>
                  <a:srgbClr val="000099"/>
                </a:solidFill>
                <a:latin typeface=".VnTime" pitchFamily="34" charset="0"/>
              </a:rPr>
              <a:t>T×m ®äc, s­u tÇm c¸c bµi th¬, c©u th¬ vÒ tr¨ng cña B¸c.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 b="1" i="1">
                <a:solidFill>
                  <a:srgbClr val="000099"/>
                </a:solidFill>
                <a:latin typeface=".VnTime" pitchFamily="34" charset="0"/>
              </a:rPr>
              <a:t>§äc c¸c TLTK liªn quan, liªn hÖ thùc tÕ b¶n th©n.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600" b="1" i="1">
                <a:solidFill>
                  <a:srgbClr val="000099"/>
                </a:solidFill>
                <a:latin typeface=".VnTime" pitchFamily="34" charset="0"/>
              </a:rPr>
              <a:t> ChuÈn bÞ bµi: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Thµnh ng÷. (§äc kÜ néi dung SGK, s­u tÇm 10 c©u mµ em cho lµ thµnh ng÷, t×m hiÓu c¸c truyÖn ®· häc, ®äc thªm cã sö dông thµnh ng÷)</a:t>
            </a:r>
          </a:p>
        </p:txBody>
      </p:sp>
      <p:pic>
        <p:nvPicPr>
          <p:cNvPr id="80912" name="Picture 1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752556" y="143669"/>
            <a:ext cx="1277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3" name="Picture 17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5" y="5454650"/>
            <a:ext cx="14398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4" name="Picture 18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7475" y="5427663"/>
            <a:ext cx="136366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5" name="Picture 1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1857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362200" y="1019175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1676400" y="55626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1066800" y="4267200"/>
            <a:ext cx="7015163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Chóc    c¸c   em  häc  sinh  lu«n   ch¨m   ngoan,  häc  giái !</a:t>
            </a:r>
          </a:p>
        </p:txBody>
      </p:sp>
      <p:pic>
        <p:nvPicPr>
          <p:cNvPr id="81923" name="Picture 3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543550"/>
            <a:ext cx="990600" cy="1085850"/>
          </a:xfrm>
          <a:prstGeom prst="rect">
            <a:avLst/>
          </a:prstGeom>
          <a:noFill/>
        </p:spPr>
      </p:pic>
      <p:pic>
        <p:nvPicPr>
          <p:cNvPr id="81936" name="Picture 16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838" y="5543550"/>
            <a:ext cx="990600" cy="1085850"/>
          </a:xfrm>
          <a:prstGeom prst="rect">
            <a:avLst/>
          </a:prstGeom>
          <a:noFill/>
        </p:spPr>
      </p:pic>
      <p:pic>
        <p:nvPicPr>
          <p:cNvPr id="81937" name="Picture 17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543550"/>
            <a:ext cx="990600" cy="1085850"/>
          </a:xfrm>
          <a:prstGeom prst="rect">
            <a:avLst/>
          </a:prstGeom>
          <a:noFill/>
        </p:spPr>
      </p:pic>
      <p:pic>
        <p:nvPicPr>
          <p:cNvPr id="81938" name="Picture 18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562600"/>
            <a:ext cx="990600" cy="1085850"/>
          </a:xfrm>
          <a:prstGeom prst="rect">
            <a:avLst/>
          </a:prstGeom>
          <a:noFill/>
        </p:spPr>
      </p:pic>
      <p:pic>
        <p:nvPicPr>
          <p:cNvPr id="81939" name="Picture 19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62600"/>
            <a:ext cx="990600" cy="1085850"/>
          </a:xfrm>
          <a:prstGeom prst="rect">
            <a:avLst/>
          </a:prstGeom>
          <a:noFill/>
        </p:spPr>
      </p:pic>
      <p:pic>
        <p:nvPicPr>
          <p:cNvPr id="81940" name="Picture 20" descr="Copy of 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363" y="5581650"/>
            <a:ext cx="990600" cy="1085850"/>
          </a:xfrm>
          <a:prstGeom prst="rect">
            <a:avLst/>
          </a:prstGeom>
          <a:noFill/>
        </p:spPr>
      </p:pic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2133600" y="463550"/>
            <a:ext cx="4800600" cy="2279650"/>
            <a:chOff x="536" y="1536"/>
            <a:chExt cx="3024" cy="1436"/>
          </a:xfrm>
        </p:grpSpPr>
        <p:pic>
          <p:nvPicPr>
            <p:cNvPr id="81949" name="Picture 2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" y="1536"/>
              <a:ext cx="3024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50" name="Text Box 30"/>
            <p:cNvSpPr txBox="1">
              <a:spLocks noChangeArrowheads="1"/>
            </p:cNvSpPr>
            <p:nvPr/>
          </p:nvSpPr>
          <p:spPr bwMode="auto">
            <a:xfrm>
              <a:off x="1082" y="1838"/>
              <a:ext cx="184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>
                  <a:solidFill>
                    <a:srgbClr val="FF0000"/>
                  </a:solidFill>
                </a:rPr>
                <a:t>20-11</a:t>
              </a:r>
            </a:p>
          </p:txBody>
        </p:sp>
        <p:pic>
          <p:nvPicPr>
            <p:cNvPr id="81951" name="Picture 8" descr="imag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468959">
              <a:off x="2160" y="1584"/>
              <a:ext cx="867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4" name="Picture 34" descr="hoa hong hinh 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108575"/>
            <a:ext cx="1828800" cy="1809750"/>
          </a:xfrm>
          <a:prstGeom prst="rect">
            <a:avLst/>
          </a:prstGeom>
          <a:noFill/>
        </p:spPr>
      </p:pic>
      <p:pic>
        <p:nvPicPr>
          <p:cNvPr id="81955" name="Picture 35" descr="hoa hong hinh dong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0325" y="5130800"/>
            <a:ext cx="1828800" cy="1809750"/>
          </a:xfrm>
          <a:prstGeom prst="rect">
            <a:avLst/>
          </a:prstGeom>
          <a:noFill/>
        </p:spPr>
      </p:pic>
      <p:sp>
        <p:nvSpPr>
          <p:cNvPr id="81958" name="Text Box 38"/>
          <p:cNvSpPr txBox="1">
            <a:spLocks noChangeArrowheads="1"/>
          </p:cNvSpPr>
          <p:nvPr/>
        </p:nvSpPr>
        <p:spPr bwMode="auto">
          <a:xfrm>
            <a:off x="0" y="301625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KÝnh chóc c¸c thÇy, c« gi¸o      søc kháe, h¹nh phóc, thµnh ®¹t !</a:t>
            </a:r>
          </a:p>
        </p:txBody>
      </p:sp>
      <p:pic>
        <p:nvPicPr>
          <p:cNvPr id="81959" name="Picture 3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3513"/>
            <a:ext cx="25908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0" name="Picture 3" descr="POINS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6547644" y="157956"/>
            <a:ext cx="2590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2590800" y="70008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.VnTimeH" pitchFamily="34" charset="0"/>
              </a:rPr>
              <a:t>KiÓm tra bµi cò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79375" y="65088"/>
            <a:ext cx="8759825" cy="6578600"/>
            <a:chOff x="50" y="32"/>
            <a:chExt cx="5518" cy="4144"/>
          </a:xfrm>
        </p:grpSpPr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3552" y="445"/>
              <a:ext cx="1344" cy="27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0000CC"/>
                  </a:solidFill>
                  <a:latin typeface=".VnTime" pitchFamily="34" charset="0"/>
                </a:rPr>
                <a:t>T©m tr¹ng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3360" y="1872"/>
              <a:ext cx="870" cy="48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3300"/>
                  </a:solidFill>
                  <a:latin typeface=".VnTime" pitchFamily="34" charset="0"/>
                </a:rPr>
                <a:t>T©m hån thi sÜ</a:t>
              </a:r>
            </a:p>
          </p:txBody>
        </p:sp>
        <p:sp>
          <p:nvSpPr>
            <p:cNvPr id="10247" name="Text Box 22"/>
            <p:cNvSpPr txBox="1">
              <a:spLocks noChangeArrowheads="1"/>
            </p:cNvSpPr>
            <p:nvPr/>
          </p:nvSpPr>
          <p:spPr bwMode="auto">
            <a:xfrm>
              <a:off x="4656" y="1872"/>
              <a:ext cx="912" cy="48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3300"/>
                  </a:solidFill>
                  <a:latin typeface=".VnTime" pitchFamily="34" charset="0"/>
                </a:rPr>
                <a:t>Tinh thÇn chiÕn sÜ</a:t>
              </a: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3792" y="720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 flipV="1">
              <a:off x="4368" y="738"/>
              <a:ext cx="624" cy="2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360" y="1066"/>
              <a:ext cx="1008" cy="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00CC"/>
                  </a:solidFill>
                  <a:latin typeface=".VnTime" pitchFamily="34" charset="0"/>
                </a:rPr>
                <a:t>Say mª ng¾m c¶nh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4704" y="1056"/>
              <a:ext cx="816" cy="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00CC"/>
                  </a:solidFill>
                  <a:latin typeface=".VnTime" pitchFamily="34" charset="0"/>
                </a:rPr>
                <a:t>Nçi lo viÖc n­íc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552" y="3479"/>
              <a:ext cx="1920" cy="69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200" i="1">
                  <a:solidFill>
                    <a:srgbClr val="0000CC"/>
                  </a:solidFill>
                  <a:latin typeface=".VnTime" pitchFamily="34" charset="0"/>
                </a:rPr>
                <a:t>Yªu thiªn nhiªn, g¾n bã hoµ hîp víi thiªn nhiªn, lµ ng­êi yªu n­íc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0" y="1056"/>
              <a:ext cx="958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00FF"/>
                  </a:solidFill>
                  <a:latin typeface=".VnTime" pitchFamily="34" charset="0"/>
                </a:rPr>
                <a:t>TiÕng suèi</a:t>
              </a:r>
            </a:p>
          </p:txBody>
        </p:sp>
        <p:sp>
          <p:nvSpPr>
            <p:cNvPr id="9223" name="Text Box 31"/>
            <p:cNvSpPr txBox="1">
              <a:spLocks noChangeArrowheads="1"/>
            </p:cNvSpPr>
            <p:nvPr/>
          </p:nvSpPr>
          <p:spPr bwMode="auto">
            <a:xfrm>
              <a:off x="58" y="1632"/>
              <a:ext cx="1104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  <a:latin typeface=".VnTime" pitchFamily="34" charset="0"/>
                </a:rPr>
                <a:t>Trong trÎo,gÇn gòi, Êm ¸p, cã søc sèng</a:t>
              </a:r>
            </a:p>
          </p:txBody>
        </p:sp>
        <p:sp>
          <p:nvSpPr>
            <p:cNvPr id="9226" name="Text Box 35"/>
            <p:cNvSpPr txBox="1">
              <a:spLocks noChangeArrowheads="1"/>
            </p:cNvSpPr>
            <p:nvPr/>
          </p:nvSpPr>
          <p:spPr bwMode="auto">
            <a:xfrm>
              <a:off x="1296" y="1632"/>
              <a:ext cx="1008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  <a:latin typeface=".VnTime" pitchFamily="34" charset="0"/>
                </a:rPr>
                <a:t>QuÊn quýt, hoµ quyÖn, nhiÒu tÇng líp</a:t>
              </a:r>
            </a:p>
          </p:txBody>
        </p:sp>
        <p:sp>
          <p:nvSpPr>
            <p:cNvPr id="9227" name="Text Box 37"/>
            <p:cNvSpPr txBox="1">
              <a:spLocks noChangeArrowheads="1"/>
            </p:cNvSpPr>
            <p:nvPr/>
          </p:nvSpPr>
          <p:spPr bwMode="auto">
            <a:xfrm>
              <a:off x="144" y="3473"/>
              <a:ext cx="2112" cy="703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 i="1">
                  <a:solidFill>
                    <a:srgbClr val="0000CC"/>
                  </a:solidFill>
                  <a:latin typeface=".VnTime" pitchFamily="34" charset="0"/>
                </a:rPr>
                <a:t>GÇn gòi, cæ kÝnh, lung linh, huyÒn ¶o, sèng ®éng, trµn ngËp  ¸nh tr¨ng.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432" y="384"/>
              <a:ext cx="1694" cy="49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0000CC"/>
                  </a:solidFill>
                  <a:latin typeface=".VnTime" pitchFamily="34" charset="0"/>
                </a:rPr>
                <a:t>C¶nh ®ªm tr¨ng ë nói rõng ViÖt B¾c</a:t>
              </a: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H="1">
              <a:off x="576" y="912"/>
              <a:ext cx="59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31" name="Line 53"/>
            <p:cNvSpPr>
              <a:spLocks noChangeShapeType="1"/>
            </p:cNvSpPr>
            <p:nvPr/>
          </p:nvSpPr>
          <p:spPr bwMode="auto">
            <a:xfrm>
              <a:off x="1488" y="912"/>
              <a:ext cx="5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220" name="Text Box 26"/>
            <p:cNvSpPr txBox="1">
              <a:spLocks noChangeArrowheads="1"/>
            </p:cNvSpPr>
            <p:nvPr/>
          </p:nvSpPr>
          <p:spPr bwMode="auto">
            <a:xfrm>
              <a:off x="1104" y="1069"/>
              <a:ext cx="1536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000FF"/>
                  </a:solidFill>
                  <a:latin typeface=".VnTime" pitchFamily="34" charset="0"/>
                </a:rPr>
                <a:t>Tr¨ng, cæ thô, hoa</a:t>
              </a:r>
            </a:p>
          </p:txBody>
        </p:sp>
        <p:sp>
          <p:nvSpPr>
            <p:cNvPr id="203795" name="Line 19"/>
            <p:cNvSpPr>
              <a:spLocks noChangeShapeType="1"/>
            </p:cNvSpPr>
            <p:nvPr/>
          </p:nvSpPr>
          <p:spPr bwMode="auto">
            <a:xfrm>
              <a:off x="624" y="134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>
              <a:off x="1968" y="136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 flipH="1">
              <a:off x="1200" y="2574"/>
              <a:ext cx="528" cy="8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798" name="Line 22"/>
            <p:cNvSpPr>
              <a:spLocks noChangeShapeType="1"/>
            </p:cNvSpPr>
            <p:nvPr/>
          </p:nvSpPr>
          <p:spPr bwMode="auto">
            <a:xfrm>
              <a:off x="528" y="2592"/>
              <a:ext cx="48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208" y="32"/>
              <a:ext cx="1296" cy="256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.VnTimeH" pitchFamily="34" charset="0"/>
                </a:rPr>
                <a:t>C¶nh khuya</a:t>
              </a:r>
            </a:p>
          </p:txBody>
        </p:sp>
        <p:sp>
          <p:nvSpPr>
            <p:cNvPr id="203800" name="Freeform 24"/>
            <p:cNvSpPr>
              <a:spLocks/>
            </p:cNvSpPr>
            <p:nvPr/>
          </p:nvSpPr>
          <p:spPr bwMode="auto">
            <a:xfrm>
              <a:off x="1536" y="56"/>
              <a:ext cx="624" cy="280"/>
            </a:xfrm>
            <a:custGeom>
              <a:avLst/>
              <a:gdLst/>
              <a:ahLst/>
              <a:cxnLst>
                <a:cxn ang="0">
                  <a:pos x="432" y="40"/>
                </a:cxn>
                <a:cxn ang="0">
                  <a:pos x="96" y="40"/>
                </a:cxn>
                <a:cxn ang="0">
                  <a:pos x="0" y="280"/>
                </a:cxn>
              </a:cxnLst>
              <a:rect l="0" t="0" r="r" b="b"/>
              <a:pathLst>
                <a:path w="432" h="280">
                  <a:moveTo>
                    <a:pt x="432" y="40"/>
                  </a:moveTo>
                  <a:cubicBezTo>
                    <a:pt x="300" y="20"/>
                    <a:pt x="168" y="0"/>
                    <a:pt x="96" y="40"/>
                  </a:cubicBezTo>
                  <a:cubicBezTo>
                    <a:pt x="24" y="80"/>
                    <a:pt x="12" y="180"/>
                    <a:pt x="0" y="28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1" name="Freeform 25"/>
            <p:cNvSpPr>
              <a:spLocks/>
            </p:cNvSpPr>
            <p:nvPr/>
          </p:nvSpPr>
          <p:spPr bwMode="auto">
            <a:xfrm>
              <a:off x="3504" y="104"/>
              <a:ext cx="672" cy="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28" y="40"/>
                </a:cxn>
                <a:cxn ang="0">
                  <a:pos x="672" y="280"/>
                </a:cxn>
              </a:cxnLst>
              <a:rect l="0" t="0" r="r" b="b"/>
              <a:pathLst>
                <a:path w="672" h="280">
                  <a:moveTo>
                    <a:pt x="0" y="40"/>
                  </a:moveTo>
                  <a:cubicBezTo>
                    <a:pt x="208" y="20"/>
                    <a:pt x="416" y="0"/>
                    <a:pt x="528" y="40"/>
                  </a:cubicBezTo>
                  <a:cubicBezTo>
                    <a:pt x="640" y="80"/>
                    <a:pt x="648" y="240"/>
                    <a:pt x="672" y="28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>
              <a:off x="3840" y="1566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3" name="Line 27"/>
            <p:cNvSpPr>
              <a:spLocks noChangeShapeType="1"/>
            </p:cNvSpPr>
            <p:nvPr/>
          </p:nvSpPr>
          <p:spPr bwMode="auto">
            <a:xfrm>
              <a:off x="5088" y="1584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4" name="Line 28"/>
            <p:cNvSpPr>
              <a:spLocks noChangeShapeType="1"/>
            </p:cNvSpPr>
            <p:nvPr/>
          </p:nvSpPr>
          <p:spPr bwMode="auto">
            <a:xfrm>
              <a:off x="3936" y="2400"/>
              <a:ext cx="480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5" name="Line 29"/>
            <p:cNvSpPr>
              <a:spLocks noChangeShapeType="1"/>
            </p:cNvSpPr>
            <p:nvPr/>
          </p:nvSpPr>
          <p:spPr bwMode="auto">
            <a:xfrm flipH="1">
              <a:off x="4656" y="2400"/>
              <a:ext cx="336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203806" name="Text Box 30"/>
            <p:cNvSpPr txBox="1">
              <a:spLocks noChangeArrowheads="1"/>
            </p:cNvSpPr>
            <p:nvPr/>
          </p:nvSpPr>
          <p:spPr bwMode="auto">
            <a:xfrm>
              <a:off x="1815" y="2651"/>
              <a:ext cx="2112" cy="6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u="sng">
                  <a:solidFill>
                    <a:srgbClr val="0000CC"/>
                  </a:solidFill>
                  <a:latin typeface=".VnTime" pitchFamily="34" charset="0"/>
                </a:rPr>
                <a:t>NghÖ thuËt</a:t>
              </a:r>
              <a:r>
                <a:rPr lang="en-US" sz="2200">
                  <a:latin typeface=".VnTime" pitchFamily="34" charset="0"/>
                </a:rPr>
                <a:t>: </a:t>
              </a:r>
              <a:r>
                <a:rPr lang="en-US" sz="2200">
                  <a:solidFill>
                    <a:srgbClr val="FF0000"/>
                  </a:solidFill>
                  <a:latin typeface=".VnTime" pitchFamily="34" charset="0"/>
                </a:rPr>
                <a:t>Th¬ thÊt ng«n tø tuyÖt, nh©n hãa, so s¸nh, ®iÖp tõ, ng«n tõ b×nh dÞ…</a:t>
              </a:r>
            </a:p>
          </p:txBody>
        </p:sp>
        <p:sp>
          <p:nvSpPr>
            <p:cNvPr id="203807" name="Line 31"/>
            <p:cNvSpPr>
              <a:spLocks noChangeShapeType="1"/>
            </p:cNvSpPr>
            <p:nvPr/>
          </p:nvSpPr>
          <p:spPr bwMode="auto">
            <a:xfrm>
              <a:off x="2400" y="3840"/>
              <a:ext cx="100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1600200" y="10668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Bµi gi¶ng Ng÷ v¨n 7</a:t>
            </a:r>
          </a:p>
        </p:txBody>
      </p:sp>
      <p:pic>
        <p:nvPicPr>
          <p:cNvPr id="118795" name="Picture 11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6" name="Picture 1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90887" y="3387724"/>
            <a:ext cx="66294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Picture 1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11838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8" name="Picture 1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609600" y="1828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600" b="1" u="sng" dirty="0" err="1">
                <a:solidFill>
                  <a:srgbClr val="6600CC"/>
                </a:solidFill>
                <a:latin typeface=".VnTime" pitchFamily="34" charset="0"/>
              </a:rPr>
              <a:t>TiÕt</a:t>
            </a:r>
            <a:r>
              <a:rPr lang="en-US" sz="3600" b="1" u="sng" dirty="0">
                <a:solidFill>
                  <a:srgbClr val="6600CC"/>
                </a:solidFill>
                <a:latin typeface=".VnTime" pitchFamily="34" charset="0"/>
              </a:rPr>
              <a:t> </a:t>
            </a:r>
            <a:r>
              <a:rPr lang="en-US" sz="3600" b="1" u="sng" dirty="0" smtClean="0">
                <a:solidFill>
                  <a:srgbClr val="6600CC"/>
                </a:solidFill>
                <a:latin typeface=".VnTime" pitchFamily="34" charset="0"/>
              </a:rPr>
              <a:t>45</a:t>
            </a:r>
            <a:r>
              <a:rPr lang="en-US" sz="4400" b="1" dirty="0" smtClean="0">
                <a:solidFill>
                  <a:srgbClr val="6600CC"/>
                </a:solidFill>
              </a:rPr>
              <a:t>: </a:t>
            </a:r>
            <a:r>
              <a:rPr lang="en-US" sz="3200" b="1" dirty="0" err="1">
                <a:solidFill>
                  <a:srgbClr val="6600CC"/>
                </a:solidFill>
              </a:rPr>
              <a:t>r»m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th¸ng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giªng</a:t>
            </a:r>
            <a:endParaRPr lang="en-US" sz="3200" b="1" dirty="0">
              <a:solidFill>
                <a:srgbClr val="6600CC"/>
              </a:solidFill>
            </a:endParaRPr>
          </a:p>
        </p:txBody>
      </p:sp>
      <p:pic>
        <p:nvPicPr>
          <p:cNvPr id="118801" name="Picture 17" descr="untitled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743200"/>
            <a:ext cx="4724400" cy="3149600"/>
          </a:xfrm>
          <a:prstGeom prst="rect">
            <a:avLst/>
          </a:prstGeom>
          <a:noFill/>
        </p:spPr>
      </p:pic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2743200" y="166052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228600" y="100012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. 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T×m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endParaRPr lang="en-US" sz="2400" b="1" u="sng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grpSp>
        <p:nvGrpSpPr>
          <p:cNvPr id="120865" name="Group 33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120856" name="Text Box 24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20864" name="Line 32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>
                <a:latin typeface=".VnTime" pitchFamily="34" charset="0"/>
              </a:rPr>
              <a:t>                   </a:t>
            </a: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R»m th¸ng giªng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                     (</a:t>
            </a:r>
            <a:r>
              <a:rPr lang="en-US" sz="3200" i="1" u="sng">
                <a:solidFill>
                  <a:srgbClr val="FF0000"/>
                </a:solidFill>
                <a:latin typeface=".VnTime" pitchFamily="34" charset="0"/>
              </a:rPr>
              <a:t>Nguyªn tiªu</a:t>
            </a: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2400" b="1" i="1" u="sng">
                <a:solidFill>
                  <a:srgbClr val="FF0000"/>
                </a:solidFill>
                <a:latin typeface=".VnTime" pitchFamily="34" charset="0"/>
              </a:rPr>
              <a:t>Phiªn ©m: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Kim d¹ nguyªn tiªu/ nguyÖt chÝnh viªn,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Xu©n giang/ xu©n thuû / tiÕp xu©n thiªn;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Yªn ba th©m xø / ®µm qu©n sù,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D¹ b¸n quy lai / nguyÖt m·n thuyÒn.</a:t>
            </a:r>
          </a:p>
          <a:p>
            <a:pPr eaLnBrk="1" hangingPunct="1"/>
            <a:r>
              <a:rPr lang="en-US" sz="2400" b="1" i="1" u="sng">
                <a:solidFill>
                  <a:srgbClr val="FF0000"/>
                </a:solidFill>
                <a:latin typeface=".VnTime" pitchFamily="34" charset="0"/>
              </a:rPr>
              <a:t>DÞch nghÜa: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                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§ªm nay, ®ªm r»m th¸ng giªng, tr¨ng ®óng lóc trßn nhÊt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S«ng xu©n, n­íc xu©n tiÕp gi¸p víi trêi xu©n;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N¬i s©u th¼m mÞt mï khãi sãng bµn viÖc qu©n,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Nöa ®ªm quay vÒ tr¨ng ®Çy thuyÒn.</a:t>
            </a:r>
          </a:p>
          <a:p>
            <a:pPr eaLnBrk="1" hangingPunct="1"/>
            <a:r>
              <a:rPr lang="en-US" sz="2400" b="1" i="1" u="sng">
                <a:solidFill>
                  <a:srgbClr val="FF0000"/>
                </a:solidFill>
                <a:latin typeface=".VnTime" pitchFamily="34" charset="0"/>
              </a:rPr>
              <a:t>DÞch th¬: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         R»m xu©n lång léng tr¨ng soi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S«ng xu©n n­íc lÉn mµu trêi thªm xu©n;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         Gi÷a dßng bµn b¹c viÖc qu©n,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               Khuya vÒ b¸t ng¸t tr¨ng ng©n ®Çy thuyÒn.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176213" y="2209800"/>
            <a:ext cx="4167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rgbClr val="6600CC"/>
                </a:solidFill>
                <a:latin typeface=".VnCentury Schoolbook" pitchFamily="34" charset="0"/>
              </a:rPr>
              <a:t>1.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T¸c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gi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¶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Hå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ChÝ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Minh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 (SGK)</a:t>
            </a:r>
            <a:endParaRPr lang="en-US" sz="2400" b="1" i="1" dirty="0">
              <a:solidFill>
                <a:srgbClr val="6600CC"/>
              </a:solidFill>
              <a:latin typeface=".VnCentury Schoolbook" pitchFamily="34" charset="0"/>
            </a:endParaRPr>
          </a:p>
        </p:txBody>
      </p:sp>
      <p:grpSp>
        <p:nvGrpSpPr>
          <p:cNvPr id="146467" name="Group 35"/>
          <p:cNvGrpSpPr>
            <a:grpSpLocks/>
          </p:cNvGrpSpPr>
          <p:nvPr/>
        </p:nvGrpSpPr>
        <p:grpSpPr bwMode="auto">
          <a:xfrm>
            <a:off x="4645025" y="1143000"/>
            <a:ext cx="4575175" cy="5229225"/>
            <a:chOff x="2878" y="954"/>
            <a:chExt cx="2882" cy="3294"/>
          </a:xfrm>
        </p:grpSpPr>
        <p:pic>
          <p:nvPicPr>
            <p:cNvPr id="146448" name="Picture 16" descr="HCM194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2" y="954"/>
              <a:ext cx="1084" cy="1056"/>
            </a:xfrm>
            <a:prstGeom prst="rect">
              <a:avLst/>
            </a:prstGeom>
            <a:noFill/>
          </p:spPr>
        </p:pic>
        <p:pic>
          <p:nvPicPr>
            <p:cNvPr id="146449" name="Picture 17" descr="HCM19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6" y="954"/>
              <a:ext cx="1084" cy="1056"/>
            </a:xfrm>
            <a:prstGeom prst="rect">
              <a:avLst/>
            </a:prstGeom>
            <a:noFill/>
          </p:spPr>
        </p:pic>
        <p:pic>
          <p:nvPicPr>
            <p:cNvPr id="146450" name="Picture 18" descr="HCM1950b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7" y="2016"/>
              <a:ext cx="1023" cy="1146"/>
            </a:xfrm>
            <a:prstGeom prst="rect">
              <a:avLst/>
            </a:prstGeom>
            <a:noFill/>
          </p:spPr>
        </p:pic>
        <p:pic>
          <p:nvPicPr>
            <p:cNvPr id="146451" name="Picture 19" descr="HCM1951v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8" y="2016"/>
              <a:ext cx="1152" cy="1146"/>
            </a:xfrm>
            <a:prstGeom prst="rect">
              <a:avLst/>
            </a:prstGeom>
            <a:noFill/>
          </p:spPr>
        </p:pic>
        <p:pic>
          <p:nvPicPr>
            <p:cNvPr id="146452" name="Picture 20" descr="HCM195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6" y="2016"/>
              <a:ext cx="1152" cy="1146"/>
            </a:xfrm>
            <a:prstGeom prst="rect">
              <a:avLst/>
            </a:prstGeom>
            <a:noFill/>
          </p:spPr>
        </p:pic>
        <p:pic>
          <p:nvPicPr>
            <p:cNvPr id="146453" name="Picture 21" descr="HCMketdoa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2" y="3183"/>
              <a:ext cx="1156" cy="1008"/>
            </a:xfrm>
            <a:prstGeom prst="rect">
              <a:avLst/>
            </a:prstGeom>
            <a:noFill/>
          </p:spPr>
        </p:pic>
        <p:pic>
          <p:nvPicPr>
            <p:cNvPr id="146454" name="Picture 22" descr="HCMcd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29" y="3195"/>
              <a:ext cx="1031" cy="1008"/>
            </a:xfrm>
            <a:prstGeom prst="rect">
              <a:avLst/>
            </a:prstGeom>
            <a:noFill/>
          </p:spPr>
        </p:pic>
        <p:pic>
          <p:nvPicPr>
            <p:cNvPr id="146455" name="Picture 23" descr="HCM19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78" y="960"/>
              <a:ext cx="1160" cy="1056"/>
            </a:xfrm>
            <a:prstGeom prst="rect">
              <a:avLst/>
            </a:prstGeom>
            <a:noFill/>
          </p:spPr>
        </p:pic>
        <p:pic>
          <p:nvPicPr>
            <p:cNvPr id="146456" name="Picture 24" descr="HCM5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39" y="3192"/>
              <a:ext cx="1084" cy="1056"/>
            </a:xfrm>
            <a:prstGeom prst="rect">
              <a:avLst/>
            </a:prstGeom>
            <a:noFill/>
          </p:spPr>
        </p:pic>
      </p:grp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228600" y="9429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T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.</a:t>
            </a:r>
          </a:p>
        </p:txBody>
      </p:sp>
      <p:grpSp>
        <p:nvGrpSpPr>
          <p:cNvPr id="146458" name="Group 26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46459" name="Rectangle 27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FF0066"/>
                  </a:solidFill>
                  <a:latin typeface=".VnSouthern" pitchFamily="34" charset="0"/>
                </a:rPr>
                <a:t>TiÕt</a:t>
              </a:r>
              <a:r>
                <a:rPr lang="en-US" sz="2000" b="1" dirty="0">
                  <a:solidFill>
                    <a:srgbClr val="FF0066"/>
                  </a:solidFill>
                  <a:latin typeface=".VnSouthern" pitchFamily="34" charset="0"/>
                </a:rPr>
                <a:t> </a:t>
              </a:r>
              <a:r>
                <a:rPr lang="en-US" sz="2000" b="1" dirty="0" smtClean="0">
                  <a:solidFill>
                    <a:srgbClr val="FF0066"/>
                  </a:solidFill>
                  <a:latin typeface=".VnSouthern" pitchFamily="34" charset="0"/>
                </a:rPr>
                <a:t>45:</a:t>
              </a:r>
              <a:endParaRPr lang="en-US" sz="2000" b="1" dirty="0">
                <a:solidFill>
                  <a:srgbClr val="FF0066"/>
                </a:solidFill>
                <a:latin typeface=".VnSouthern" pitchFamily="34" charset="0"/>
              </a:endParaRPr>
            </a:p>
          </p:txBody>
        </p:sp>
        <p:sp>
          <p:nvSpPr>
            <p:cNvPr id="146461" name="Text Box 29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6463" name="Text Box 31"/>
          <p:cNvSpPr txBox="1">
            <a:spLocks noChangeArrowheads="1"/>
          </p:cNvSpPr>
          <p:nvPr/>
        </p:nvSpPr>
        <p:spPr bwMode="auto">
          <a:xfrm>
            <a:off x="152400" y="3048000"/>
            <a:ext cx="416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rgbClr val="6600CC"/>
                </a:solidFill>
                <a:latin typeface=".VnCentury Schoolbook" pitchFamily="34" charset="0"/>
              </a:rPr>
              <a:t>2.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T¸c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 </a:t>
            </a:r>
            <a:r>
              <a:rPr lang="en-US" sz="2400" b="1" i="1" u="sng" dirty="0" err="1">
                <a:solidFill>
                  <a:srgbClr val="6600CC"/>
                </a:solidFill>
                <a:latin typeface=".VnCentury Schoolbook" pitchFamily="34" charset="0"/>
              </a:rPr>
              <a:t>phÈm</a:t>
            </a:r>
            <a:r>
              <a:rPr lang="en-US" sz="2400" b="1" i="1" u="sng" dirty="0">
                <a:solidFill>
                  <a:srgbClr val="6600CC"/>
                </a:solidFill>
                <a:latin typeface=".VnCentury Schoolbook" pitchFamily="34" charset="0"/>
              </a:rPr>
              <a:t>:</a:t>
            </a:r>
            <a:endParaRPr lang="en-US" sz="2400" b="1" i="1" dirty="0">
              <a:solidFill>
                <a:srgbClr val="6600CC"/>
              </a:solidFill>
              <a:latin typeface=".VnCentury Schoolbook" pitchFamily="34" charset="0"/>
            </a:endParaRPr>
          </a:p>
        </p:txBody>
      </p:sp>
      <p:sp>
        <p:nvSpPr>
          <p:cNvPr id="146465" name="Text Box 33"/>
          <p:cNvSpPr txBox="1">
            <a:spLocks noChangeArrowheads="1"/>
          </p:cNvSpPr>
          <p:nvPr/>
        </p:nvSpPr>
        <p:spPr bwMode="auto">
          <a:xfrm>
            <a:off x="304800" y="5502275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6600CC"/>
                </a:solidFill>
                <a:latin typeface=".VnCentury Schoolbook" pitchFamily="34" charset="0"/>
              </a:rPr>
              <a:t>*Hoµn c¶nh s¸ng t¸c:</a:t>
            </a:r>
            <a:r>
              <a:rPr lang="en-US" sz="2400">
                <a:solidFill>
                  <a:srgbClr val="6600CC"/>
                </a:solidFill>
                <a:latin typeface=".VnCentury Schoolbook" pitchFamily="34" charset="0"/>
              </a:rPr>
              <a:t> ViÕt trong thêi k× ®Çu cña cuéc kh¸ng chiÕn chèng Ph¸p (1948) .</a:t>
            </a:r>
          </a:p>
        </p:txBody>
      </p:sp>
      <p:sp>
        <p:nvSpPr>
          <p:cNvPr id="146466" name="Text Box 34"/>
          <p:cNvSpPr txBox="1">
            <a:spLocks noChangeArrowheads="1"/>
          </p:cNvSpPr>
          <p:nvPr/>
        </p:nvSpPr>
        <p:spPr bwMode="auto">
          <a:xfrm>
            <a:off x="228600" y="3581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6600CC"/>
                </a:solidFill>
                <a:latin typeface=".VnCentury Schoolbook" pitchFamily="34" charset="0"/>
              </a:rPr>
              <a:t>* ThÓ th¬:</a:t>
            </a:r>
            <a:r>
              <a:rPr lang="en-US" sz="2400">
                <a:solidFill>
                  <a:srgbClr val="6600CC"/>
                </a:solidFill>
                <a:latin typeface=".VnCentury Schoolbook" pitchFamily="34" charset="0"/>
              </a:rPr>
              <a:t> ThÊt ng«n tø tuyÖt §­êng luËt, ch÷ H¸n.</a:t>
            </a:r>
          </a:p>
        </p:txBody>
      </p:sp>
      <p:sp>
        <p:nvSpPr>
          <p:cNvPr id="146468" name="Text Box 36"/>
          <p:cNvSpPr txBox="1">
            <a:spLocks noChangeArrowheads="1"/>
          </p:cNvSpPr>
          <p:nvPr/>
        </p:nvSpPr>
        <p:spPr bwMode="auto">
          <a:xfrm>
            <a:off x="228600" y="4114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6600CC"/>
                </a:solidFill>
                <a:latin typeface=".VnCentury Schoolbook" pitchFamily="34" charset="0"/>
              </a:rPr>
              <a:t>*Bè côc</a:t>
            </a:r>
            <a:r>
              <a:rPr lang="en-US" sz="2400">
                <a:solidFill>
                  <a:srgbClr val="6600CC"/>
                </a:solidFill>
                <a:latin typeface=".VnCentury Schoolbook" pitchFamily="34" charset="0"/>
              </a:rPr>
              <a:t>: </a:t>
            </a:r>
          </a:p>
        </p:txBody>
      </p:sp>
      <p:sp>
        <p:nvSpPr>
          <p:cNvPr id="146469" name="Text Box 37"/>
          <p:cNvSpPr txBox="1">
            <a:spLocks noChangeArrowheads="1"/>
          </p:cNvSpPr>
          <p:nvPr/>
        </p:nvSpPr>
        <p:spPr bwMode="auto">
          <a:xfrm>
            <a:off x="304800" y="449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Century Schoolbook" pitchFamily="34" charset="0"/>
              </a:rPr>
              <a:t>- Hai c©u ®Çu: C¶nh ®ªm r»m th¸ng giªng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304800" y="4953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.VnCentury Schoolbook" pitchFamily="34" charset="0"/>
              </a:rPr>
              <a:t>- Hai c©u cuèi: H×nh ¶nh con ng­êi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6" grpId="0"/>
      <p:bldP spid="146463" grpId="0"/>
      <p:bldP spid="146465" grpId="0"/>
      <p:bldP spid="146466" grpId="0"/>
      <p:bldP spid="146468" grpId="0"/>
      <p:bldP spid="146469" grpId="0"/>
      <p:bldP spid="1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mapvietnam2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200"/>
            <a:ext cx="4191000" cy="6781800"/>
          </a:xfrm>
          <a:noFill/>
          <a:ln w="38100">
            <a:solidFill>
              <a:srgbClr val="000000"/>
            </a:solidFill>
          </a:ln>
        </p:spPr>
      </p:pic>
      <p:sp>
        <p:nvSpPr>
          <p:cNvPr id="76816" name="Freeform 16"/>
          <p:cNvSpPr>
            <a:spLocks/>
          </p:cNvSpPr>
          <p:nvPr/>
        </p:nvSpPr>
        <p:spPr bwMode="auto">
          <a:xfrm>
            <a:off x="1066800" y="152400"/>
            <a:ext cx="1314450" cy="892175"/>
          </a:xfrm>
          <a:custGeom>
            <a:avLst/>
            <a:gdLst>
              <a:gd name="T0" fmla="*/ 43351 w 1698"/>
              <a:gd name="T1" fmla="*/ 265850 h 990"/>
              <a:gd name="T2" fmla="*/ 54962 w 1698"/>
              <a:gd name="T3" fmla="*/ 372190 h 990"/>
              <a:gd name="T4" fmla="*/ 77412 w 1698"/>
              <a:gd name="T5" fmla="*/ 412744 h 990"/>
              <a:gd name="T6" fmla="*/ 89023 w 1698"/>
              <a:gd name="T7" fmla="*/ 465914 h 990"/>
              <a:gd name="T8" fmla="*/ 157920 w 1698"/>
              <a:gd name="T9" fmla="*/ 492048 h 990"/>
              <a:gd name="T10" fmla="*/ 168757 w 1698"/>
              <a:gd name="T11" fmla="*/ 532602 h 990"/>
              <a:gd name="T12" fmla="*/ 226042 w 1698"/>
              <a:gd name="T13" fmla="*/ 545218 h 990"/>
              <a:gd name="T14" fmla="*/ 260877 w 1698"/>
              <a:gd name="T15" fmla="*/ 572254 h 990"/>
              <a:gd name="T16" fmla="*/ 329000 w 1698"/>
              <a:gd name="T17" fmla="*/ 665076 h 990"/>
              <a:gd name="T18" fmla="*/ 340611 w 1698"/>
              <a:gd name="T19" fmla="*/ 705629 h 990"/>
              <a:gd name="T20" fmla="*/ 409508 w 1698"/>
              <a:gd name="T21" fmla="*/ 731764 h 990"/>
              <a:gd name="T22" fmla="*/ 397896 w 1698"/>
              <a:gd name="T23" fmla="*/ 772317 h 990"/>
              <a:gd name="T24" fmla="*/ 431957 w 1698"/>
              <a:gd name="T25" fmla="*/ 798452 h 990"/>
              <a:gd name="T26" fmla="*/ 558138 w 1698"/>
              <a:gd name="T27" fmla="*/ 811969 h 990"/>
              <a:gd name="T28" fmla="*/ 752441 w 1698"/>
              <a:gd name="T29" fmla="*/ 851622 h 990"/>
              <a:gd name="T30" fmla="*/ 774891 w 1698"/>
              <a:gd name="T31" fmla="*/ 758799 h 990"/>
              <a:gd name="T32" fmla="*/ 763279 w 1698"/>
              <a:gd name="T33" fmla="*/ 798452 h 990"/>
              <a:gd name="T34" fmla="*/ 798114 w 1698"/>
              <a:gd name="T35" fmla="*/ 811969 h 990"/>
              <a:gd name="T36" fmla="*/ 843787 w 1698"/>
              <a:gd name="T37" fmla="*/ 825487 h 990"/>
              <a:gd name="T38" fmla="*/ 877848 w 1698"/>
              <a:gd name="T39" fmla="*/ 851622 h 990"/>
              <a:gd name="T40" fmla="*/ 935133 w 1698"/>
              <a:gd name="T41" fmla="*/ 798452 h 990"/>
              <a:gd name="T42" fmla="*/ 969194 w 1698"/>
              <a:gd name="T43" fmla="*/ 772317 h 990"/>
              <a:gd name="T44" fmla="*/ 1004029 w 1698"/>
              <a:gd name="T45" fmla="*/ 798452 h 990"/>
              <a:gd name="T46" fmla="*/ 1083763 w 1698"/>
              <a:gd name="T47" fmla="*/ 811969 h 990"/>
              <a:gd name="T48" fmla="*/ 1106987 w 1698"/>
              <a:gd name="T49" fmla="*/ 851622 h 990"/>
              <a:gd name="T50" fmla="*/ 1141048 w 1698"/>
              <a:gd name="T51" fmla="*/ 878657 h 990"/>
              <a:gd name="T52" fmla="*/ 1266455 w 1698"/>
              <a:gd name="T53" fmla="*/ 865139 h 990"/>
              <a:gd name="T54" fmla="*/ 1255617 w 1698"/>
              <a:gd name="T55" fmla="*/ 798452 h 990"/>
              <a:gd name="T56" fmla="*/ 1289678 w 1698"/>
              <a:gd name="T57" fmla="*/ 784934 h 990"/>
              <a:gd name="T58" fmla="*/ 1312128 w 1698"/>
              <a:gd name="T59" fmla="*/ 745282 h 990"/>
              <a:gd name="T60" fmla="*/ 1278067 w 1698"/>
              <a:gd name="T61" fmla="*/ 718246 h 990"/>
              <a:gd name="T62" fmla="*/ 1186721 w 1698"/>
              <a:gd name="T63" fmla="*/ 705629 h 990"/>
              <a:gd name="T64" fmla="*/ 1163497 w 1698"/>
              <a:gd name="T65" fmla="*/ 665076 h 990"/>
              <a:gd name="T66" fmla="*/ 1152660 w 1698"/>
              <a:gd name="T67" fmla="*/ 625424 h 990"/>
              <a:gd name="T68" fmla="*/ 980806 w 1698"/>
              <a:gd name="T69" fmla="*/ 572254 h 990"/>
              <a:gd name="T70" fmla="*/ 946745 w 1698"/>
              <a:gd name="T71" fmla="*/ 479432 h 990"/>
              <a:gd name="T72" fmla="*/ 935133 w 1698"/>
              <a:gd name="T73" fmla="*/ 426261 h 990"/>
              <a:gd name="T74" fmla="*/ 969194 w 1698"/>
              <a:gd name="T75" fmla="*/ 399226 h 990"/>
              <a:gd name="T76" fmla="*/ 1026479 w 1698"/>
              <a:gd name="T77" fmla="*/ 346056 h 990"/>
              <a:gd name="T78" fmla="*/ 1038090 w 1698"/>
              <a:gd name="T79" fmla="*/ 226198 h 990"/>
              <a:gd name="T80" fmla="*/ 969194 w 1698"/>
              <a:gd name="T81" fmla="*/ 173028 h 990"/>
              <a:gd name="T82" fmla="*/ 855399 w 1698"/>
              <a:gd name="T83" fmla="*/ 212680 h 990"/>
              <a:gd name="T84" fmla="*/ 752441 w 1698"/>
              <a:gd name="T85" fmla="*/ 173028 h 990"/>
              <a:gd name="T86" fmla="*/ 717606 w 1698"/>
              <a:gd name="T87" fmla="*/ 159510 h 990"/>
              <a:gd name="T88" fmla="*/ 671933 w 1698"/>
              <a:gd name="T89" fmla="*/ 173028 h 990"/>
              <a:gd name="T90" fmla="*/ 603811 w 1698"/>
              <a:gd name="T91" fmla="*/ 119858 h 990"/>
              <a:gd name="T92" fmla="*/ 500853 w 1698"/>
              <a:gd name="T93" fmla="*/ 66688 h 990"/>
              <a:gd name="T94" fmla="*/ 477630 w 1698"/>
              <a:gd name="T95" fmla="*/ 26134 h 990"/>
              <a:gd name="T96" fmla="*/ 409508 w 1698"/>
              <a:gd name="T97" fmla="*/ 0 h 990"/>
              <a:gd name="T98" fmla="*/ 397896 w 1698"/>
              <a:gd name="T99" fmla="*/ 39652 h 990"/>
              <a:gd name="T100" fmla="*/ 329000 w 1698"/>
              <a:gd name="T101" fmla="*/ 13518 h 990"/>
              <a:gd name="T102" fmla="*/ 249266 w 1698"/>
              <a:gd name="T103" fmla="*/ 80206 h 990"/>
              <a:gd name="T104" fmla="*/ 215204 w 1698"/>
              <a:gd name="T105" fmla="*/ 66688 h 990"/>
              <a:gd name="T106" fmla="*/ 191981 w 1698"/>
              <a:gd name="T107" fmla="*/ 212680 h 990"/>
              <a:gd name="T108" fmla="*/ 43351 w 1698"/>
              <a:gd name="T109" fmla="*/ 253234 h 990"/>
              <a:gd name="T110" fmla="*/ 20127 w 1698"/>
              <a:gd name="T111" fmla="*/ 292886 h 990"/>
              <a:gd name="T112" fmla="*/ 9289 w 1698"/>
              <a:gd name="T113" fmla="*/ 253234 h 990"/>
              <a:gd name="T114" fmla="*/ 43351 w 1698"/>
              <a:gd name="T115" fmla="*/ 265850 h 9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98"/>
              <a:gd name="T175" fmla="*/ 0 h 990"/>
              <a:gd name="T176" fmla="*/ 1698 w 1698"/>
              <a:gd name="T177" fmla="*/ 990 h 9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98" h="990">
                <a:moveTo>
                  <a:pt x="56" y="295"/>
                </a:moveTo>
                <a:cubicBezTo>
                  <a:pt x="20" y="401"/>
                  <a:pt x="0" y="367"/>
                  <a:pt x="71" y="413"/>
                </a:cubicBezTo>
                <a:cubicBezTo>
                  <a:pt x="81" y="428"/>
                  <a:pt x="93" y="442"/>
                  <a:pt x="100" y="458"/>
                </a:cubicBezTo>
                <a:cubicBezTo>
                  <a:pt x="108" y="477"/>
                  <a:pt x="100" y="504"/>
                  <a:pt x="115" y="517"/>
                </a:cubicBezTo>
                <a:cubicBezTo>
                  <a:pt x="139" y="537"/>
                  <a:pt x="204" y="546"/>
                  <a:pt x="204" y="546"/>
                </a:cubicBezTo>
                <a:cubicBezTo>
                  <a:pt x="209" y="561"/>
                  <a:pt x="205" y="582"/>
                  <a:pt x="218" y="591"/>
                </a:cubicBezTo>
                <a:cubicBezTo>
                  <a:pt x="239" y="605"/>
                  <a:pt x="268" y="596"/>
                  <a:pt x="292" y="605"/>
                </a:cubicBezTo>
                <a:cubicBezTo>
                  <a:pt x="309" y="611"/>
                  <a:pt x="322" y="625"/>
                  <a:pt x="337" y="635"/>
                </a:cubicBezTo>
                <a:cubicBezTo>
                  <a:pt x="357" y="699"/>
                  <a:pt x="359" y="717"/>
                  <a:pt x="425" y="738"/>
                </a:cubicBezTo>
                <a:cubicBezTo>
                  <a:pt x="430" y="753"/>
                  <a:pt x="427" y="774"/>
                  <a:pt x="440" y="783"/>
                </a:cubicBezTo>
                <a:cubicBezTo>
                  <a:pt x="465" y="801"/>
                  <a:pt x="529" y="812"/>
                  <a:pt x="529" y="812"/>
                </a:cubicBezTo>
                <a:cubicBezTo>
                  <a:pt x="524" y="827"/>
                  <a:pt x="508" y="842"/>
                  <a:pt x="514" y="857"/>
                </a:cubicBezTo>
                <a:cubicBezTo>
                  <a:pt x="520" y="873"/>
                  <a:pt x="541" y="882"/>
                  <a:pt x="558" y="886"/>
                </a:cubicBezTo>
                <a:cubicBezTo>
                  <a:pt x="611" y="897"/>
                  <a:pt x="667" y="896"/>
                  <a:pt x="721" y="901"/>
                </a:cubicBezTo>
                <a:cubicBezTo>
                  <a:pt x="854" y="990"/>
                  <a:pt x="774" y="963"/>
                  <a:pt x="972" y="945"/>
                </a:cubicBezTo>
                <a:cubicBezTo>
                  <a:pt x="929" y="882"/>
                  <a:pt x="925" y="868"/>
                  <a:pt x="1001" y="842"/>
                </a:cubicBezTo>
                <a:cubicBezTo>
                  <a:pt x="996" y="857"/>
                  <a:pt x="979" y="872"/>
                  <a:pt x="986" y="886"/>
                </a:cubicBezTo>
                <a:cubicBezTo>
                  <a:pt x="993" y="900"/>
                  <a:pt x="1016" y="897"/>
                  <a:pt x="1031" y="901"/>
                </a:cubicBezTo>
                <a:cubicBezTo>
                  <a:pt x="1050" y="907"/>
                  <a:pt x="1070" y="911"/>
                  <a:pt x="1090" y="916"/>
                </a:cubicBezTo>
                <a:cubicBezTo>
                  <a:pt x="1105" y="926"/>
                  <a:pt x="1117" y="942"/>
                  <a:pt x="1134" y="945"/>
                </a:cubicBezTo>
                <a:cubicBezTo>
                  <a:pt x="1182" y="953"/>
                  <a:pt x="1183" y="910"/>
                  <a:pt x="1208" y="886"/>
                </a:cubicBezTo>
                <a:cubicBezTo>
                  <a:pt x="1221" y="874"/>
                  <a:pt x="1237" y="867"/>
                  <a:pt x="1252" y="857"/>
                </a:cubicBezTo>
                <a:cubicBezTo>
                  <a:pt x="1267" y="867"/>
                  <a:pt x="1280" y="881"/>
                  <a:pt x="1297" y="886"/>
                </a:cubicBezTo>
                <a:cubicBezTo>
                  <a:pt x="1330" y="896"/>
                  <a:pt x="1368" y="887"/>
                  <a:pt x="1400" y="901"/>
                </a:cubicBezTo>
                <a:cubicBezTo>
                  <a:pt x="1416" y="908"/>
                  <a:pt x="1417" y="932"/>
                  <a:pt x="1430" y="945"/>
                </a:cubicBezTo>
                <a:cubicBezTo>
                  <a:pt x="1443" y="958"/>
                  <a:pt x="1459" y="965"/>
                  <a:pt x="1474" y="975"/>
                </a:cubicBezTo>
                <a:cubicBezTo>
                  <a:pt x="1528" y="970"/>
                  <a:pt x="1590" y="988"/>
                  <a:pt x="1636" y="960"/>
                </a:cubicBezTo>
                <a:cubicBezTo>
                  <a:pt x="1658" y="947"/>
                  <a:pt x="1614" y="910"/>
                  <a:pt x="1622" y="886"/>
                </a:cubicBezTo>
                <a:cubicBezTo>
                  <a:pt x="1627" y="871"/>
                  <a:pt x="1651" y="876"/>
                  <a:pt x="1666" y="871"/>
                </a:cubicBezTo>
                <a:cubicBezTo>
                  <a:pt x="1676" y="856"/>
                  <a:pt x="1698" y="844"/>
                  <a:pt x="1695" y="827"/>
                </a:cubicBezTo>
                <a:cubicBezTo>
                  <a:pt x="1691" y="810"/>
                  <a:pt x="1668" y="802"/>
                  <a:pt x="1651" y="797"/>
                </a:cubicBezTo>
                <a:cubicBezTo>
                  <a:pt x="1613" y="787"/>
                  <a:pt x="1572" y="788"/>
                  <a:pt x="1533" y="783"/>
                </a:cubicBezTo>
                <a:cubicBezTo>
                  <a:pt x="1523" y="768"/>
                  <a:pt x="1511" y="754"/>
                  <a:pt x="1503" y="738"/>
                </a:cubicBezTo>
                <a:cubicBezTo>
                  <a:pt x="1496" y="724"/>
                  <a:pt x="1502" y="703"/>
                  <a:pt x="1489" y="694"/>
                </a:cubicBezTo>
                <a:cubicBezTo>
                  <a:pt x="1436" y="657"/>
                  <a:pt x="1327" y="650"/>
                  <a:pt x="1267" y="635"/>
                </a:cubicBezTo>
                <a:cubicBezTo>
                  <a:pt x="1290" y="568"/>
                  <a:pt x="1294" y="554"/>
                  <a:pt x="1223" y="532"/>
                </a:cubicBezTo>
                <a:cubicBezTo>
                  <a:pt x="1218" y="512"/>
                  <a:pt x="1202" y="492"/>
                  <a:pt x="1208" y="473"/>
                </a:cubicBezTo>
                <a:cubicBezTo>
                  <a:pt x="1213" y="456"/>
                  <a:pt x="1239" y="456"/>
                  <a:pt x="1252" y="443"/>
                </a:cubicBezTo>
                <a:cubicBezTo>
                  <a:pt x="1318" y="377"/>
                  <a:pt x="1241" y="413"/>
                  <a:pt x="1326" y="384"/>
                </a:cubicBezTo>
                <a:cubicBezTo>
                  <a:pt x="1336" y="354"/>
                  <a:pt x="1378" y="288"/>
                  <a:pt x="1341" y="251"/>
                </a:cubicBezTo>
                <a:cubicBezTo>
                  <a:pt x="1316" y="226"/>
                  <a:pt x="1252" y="192"/>
                  <a:pt x="1252" y="192"/>
                </a:cubicBezTo>
                <a:cubicBezTo>
                  <a:pt x="1203" y="209"/>
                  <a:pt x="1154" y="219"/>
                  <a:pt x="1105" y="236"/>
                </a:cubicBezTo>
                <a:cubicBezTo>
                  <a:pt x="951" y="186"/>
                  <a:pt x="1071" y="225"/>
                  <a:pt x="972" y="192"/>
                </a:cubicBezTo>
                <a:cubicBezTo>
                  <a:pt x="957" y="187"/>
                  <a:pt x="927" y="177"/>
                  <a:pt x="927" y="177"/>
                </a:cubicBezTo>
                <a:cubicBezTo>
                  <a:pt x="907" y="182"/>
                  <a:pt x="887" y="198"/>
                  <a:pt x="868" y="192"/>
                </a:cubicBezTo>
                <a:cubicBezTo>
                  <a:pt x="834" y="182"/>
                  <a:pt x="813" y="144"/>
                  <a:pt x="780" y="133"/>
                </a:cubicBezTo>
                <a:cubicBezTo>
                  <a:pt x="674" y="97"/>
                  <a:pt x="717" y="120"/>
                  <a:pt x="647" y="74"/>
                </a:cubicBezTo>
                <a:cubicBezTo>
                  <a:pt x="637" y="59"/>
                  <a:pt x="632" y="39"/>
                  <a:pt x="617" y="29"/>
                </a:cubicBezTo>
                <a:cubicBezTo>
                  <a:pt x="591" y="13"/>
                  <a:pt x="529" y="0"/>
                  <a:pt x="529" y="0"/>
                </a:cubicBezTo>
                <a:cubicBezTo>
                  <a:pt x="524" y="15"/>
                  <a:pt x="529" y="42"/>
                  <a:pt x="514" y="44"/>
                </a:cubicBezTo>
                <a:cubicBezTo>
                  <a:pt x="483" y="48"/>
                  <a:pt x="425" y="15"/>
                  <a:pt x="425" y="15"/>
                </a:cubicBezTo>
                <a:cubicBezTo>
                  <a:pt x="322" y="49"/>
                  <a:pt x="347" y="15"/>
                  <a:pt x="322" y="89"/>
                </a:cubicBezTo>
                <a:cubicBezTo>
                  <a:pt x="307" y="84"/>
                  <a:pt x="286" y="61"/>
                  <a:pt x="278" y="74"/>
                </a:cubicBezTo>
                <a:cubicBezTo>
                  <a:pt x="273" y="83"/>
                  <a:pt x="268" y="222"/>
                  <a:pt x="248" y="236"/>
                </a:cubicBezTo>
                <a:cubicBezTo>
                  <a:pt x="207" y="265"/>
                  <a:pt x="101" y="275"/>
                  <a:pt x="56" y="281"/>
                </a:cubicBezTo>
                <a:cubicBezTo>
                  <a:pt x="46" y="296"/>
                  <a:pt x="44" y="325"/>
                  <a:pt x="26" y="325"/>
                </a:cubicBezTo>
                <a:cubicBezTo>
                  <a:pt x="11" y="325"/>
                  <a:pt x="1" y="292"/>
                  <a:pt x="12" y="281"/>
                </a:cubicBezTo>
                <a:cubicBezTo>
                  <a:pt x="23" y="270"/>
                  <a:pt x="41" y="290"/>
                  <a:pt x="56" y="29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sz="2400">
              <a:latin typeface=".VnTime" pitchFamily="34" charset="0"/>
            </a:endParaRPr>
          </a:p>
        </p:txBody>
      </p:sp>
      <p:sp>
        <p:nvSpPr>
          <p:cNvPr id="171012" name="Text Box 18"/>
          <p:cNvSpPr txBox="1">
            <a:spLocks noChangeArrowheads="1"/>
          </p:cNvSpPr>
          <p:nvPr/>
        </p:nvSpPr>
        <p:spPr bwMode="auto">
          <a:xfrm>
            <a:off x="1066800" y="30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.VnTime" pitchFamily="34" charset="0"/>
              </a:rPr>
              <a:t>ViÖt B¾c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319588" y="138113"/>
            <a:ext cx="4648200" cy="3276600"/>
            <a:chOff x="2784" y="1008"/>
            <a:chExt cx="2880" cy="2064"/>
          </a:xfrm>
        </p:grpSpPr>
        <p:pic>
          <p:nvPicPr>
            <p:cNvPr id="171014" name="Picture 27" descr="bac h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008"/>
              <a:ext cx="2880" cy="2064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71015" name="Text Box 28"/>
            <p:cNvSpPr txBox="1">
              <a:spLocks noChangeArrowheads="1"/>
            </p:cNvSpPr>
            <p:nvPr/>
          </p:nvSpPr>
          <p:spPr bwMode="auto">
            <a:xfrm>
              <a:off x="2784" y="2832"/>
              <a:ext cx="28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.VnTime" pitchFamily="34" charset="0"/>
                </a:rPr>
                <a:t>Tr«ng lªn ViÖt B¾c cô Hå s¸ng soi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343400" y="3621088"/>
            <a:ext cx="4648200" cy="3084512"/>
            <a:chOff x="2736" y="2185"/>
            <a:chExt cx="2928" cy="1943"/>
          </a:xfrm>
        </p:grpSpPr>
        <p:pic>
          <p:nvPicPr>
            <p:cNvPr id="171017" name="Picture 9" descr="Hang pacb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185"/>
              <a:ext cx="2928" cy="1943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71018" name="Text Box 31"/>
            <p:cNvSpPr txBox="1">
              <a:spLocks noChangeArrowheads="1"/>
            </p:cNvSpPr>
            <p:nvPr/>
          </p:nvSpPr>
          <p:spPr bwMode="auto">
            <a:xfrm>
              <a:off x="3552" y="3792"/>
              <a:ext cx="1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.VnTime" pitchFamily="34" charset="0"/>
                </a:rPr>
                <a:t>  </a:t>
              </a:r>
              <a:r>
                <a:rPr lang="en-US" sz="2400">
                  <a:solidFill>
                    <a:schemeClr val="bg1"/>
                  </a:solidFill>
                  <a:latin typeface=".VnTime" pitchFamily="34" charset="0"/>
                </a:rPr>
                <a:t>Hang P¸c Bã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43400" y="3581400"/>
            <a:ext cx="4724400" cy="3200400"/>
            <a:chOff x="2736" y="2209"/>
            <a:chExt cx="2976" cy="1927"/>
          </a:xfrm>
        </p:grpSpPr>
        <p:pic>
          <p:nvPicPr>
            <p:cNvPr id="171020" name="Picture 6" descr="suoileni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2209"/>
              <a:ext cx="2976" cy="192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1021" name="Text Box 33"/>
            <p:cNvSpPr txBox="1">
              <a:spLocks noChangeArrowheads="1"/>
            </p:cNvSpPr>
            <p:nvPr/>
          </p:nvSpPr>
          <p:spPr bwMode="auto">
            <a:xfrm>
              <a:off x="3744" y="3792"/>
              <a:ext cx="108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.VnTime" pitchFamily="34" charset="0"/>
                </a:rPr>
                <a:t>Suèi Lª nin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32832 L 0.00834 -0.0055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147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276225" y="81915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I.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T</a:t>
            </a:r>
            <a:r>
              <a:rPr lang="en-US" sz="2400" b="1" u="sng" dirty="0" err="1" smtClean="0">
                <a:solidFill>
                  <a:srgbClr val="FF0000"/>
                </a:solidFill>
                <a:latin typeface=".VnCentury Schoolbook" pitchFamily="34" charset="0"/>
              </a:rPr>
              <a:t>×m</a:t>
            </a: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Century Schoolbook" pitchFamily="34" charset="0"/>
              </a:rPr>
              <a:t>chung</a:t>
            </a:r>
            <a:endParaRPr lang="en-US" sz="2400" b="1" u="sng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228600" y="1219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.VnCentury Schoolbook" pitchFamily="34" charset="0"/>
              </a:rPr>
              <a:t>II.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304800" y="1676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latin typeface=".VnCentury Schoolbook" pitchFamily="34" charset="0"/>
              </a:rPr>
              <a:t>1. Hai c©u th¬ ®Çu.</a:t>
            </a:r>
          </a:p>
        </p:txBody>
      </p:sp>
      <p:grpSp>
        <p:nvGrpSpPr>
          <p:cNvPr id="150565" name="Group 37"/>
          <p:cNvGrpSpPr>
            <a:grpSpLocks/>
          </p:cNvGrpSpPr>
          <p:nvPr/>
        </p:nvGrpSpPr>
        <p:grpSpPr bwMode="auto">
          <a:xfrm>
            <a:off x="76200" y="171450"/>
            <a:ext cx="8991600" cy="735013"/>
            <a:chOff x="48" y="108"/>
            <a:chExt cx="5664" cy="463"/>
          </a:xfrm>
        </p:grpSpPr>
        <p:sp>
          <p:nvSpPr>
            <p:cNvPr id="150566" name="Rectangle 38"/>
            <p:cNvSpPr>
              <a:spLocks noChangeArrowheads="1"/>
            </p:cNvSpPr>
            <p:nvPr/>
          </p:nvSpPr>
          <p:spPr bwMode="auto">
            <a:xfrm>
              <a:off x="1968" y="138"/>
              <a:ext cx="2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6600CC"/>
                  </a:solidFill>
                </a:rPr>
                <a:t>R»m th¸ng giªng</a:t>
              </a:r>
            </a:p>
          </p:txBody>
        </p:sp>
        <p:sp>
          <p:nvSpPr>
            <p:cNvPr id="150567" name="Rectangle 39"/>
            <p:cNvSpPr>
              <a:spLocks noChangeArrowheads="1"/>
            </p:cNvSpPr>
            <p:nvPr/>
          </p:nvSpPr>
          <p:spPr bwMode="auto">
            <a:xfrm>
              <a:off x="1116" y="108"/>
              <a:ext cx="10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.VnSouthern" pitchFamily="34" charset="0"/>
                </a:rPr>
                <a:t>TiÕt 46:</a:t>
              </a:r>
            </a:p>
          </p:txBody>
        </p:sp>
        <p:sp>
          <p:nvSpPr>
            <p:cNvPr id="150568" name="Text Box 40"/>
            <p:cNvSpPr txBox="1">
              <a:spLocks noChangeArrowheads="1"/>
            </p:cNvSpPr>
            <p:nvPr/>
          </p:nvSpPr>
          <p:spPr bwMode="auto">
            <a:xfrm>
              <a:off x="3570" y="321"/>
              <a:ext cx="16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0000CC"/>
                  </a:solidFill>
                  <a:latin typeface=".VnCentury Schoolbook" pitchFamily="34" charset="0"/>
                </a:rPr>
                <a:t>(Hå ChÝ Minh)</a:t>
              </a:r>
            </a:p>
          </p:txBody>
        </p:sp>
        <p:sp>
          <p:nvSpPr>
            <p:cNvPr id="150569" name="Line 41"/>
            <p:cNvSpPr>
              <a:spLocks noChangeShapeType="1"/>
            </p:cNvSpPr>
            <p:nvPr/>
          </p:nvSpPr>
          <p:spPr bwMode="auto">
            <a:xfrm>
              <a:off x="48" y="543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87313" y="3581400"/>
            <a:ext cx="5703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        R»m xu©n lång léng tr¨ng soi</a:t>
            </a:r>
          </a:p>
          <a:p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S«ng xu©n n­íc lÉn mµu trêi thªm xu©n;</a:t>
            </a:r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5943600" y="228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7030A0"/>
                </a:solidFill>
                <a:latin typeface=".VnTime" pitchFamily="34" charset="0"/>
              </a:rPr>
              <a:t>- NghÖ thuËt:</a:t>
            </a:r>
          </a:p>
        </p:txBody>
      </p:sp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5638800" y="315595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+ Miªu t¶ + biÓu c¶m</a:t>
            </a:r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609600" y="4511675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=&gt; Khung c¶nh ®ªm tr¨ng r»m th¸ng giªng víi kh«ng gian cao réng, b¸t ng¸t vµ trµn ®Çy søc sèng cña mïa xu©n.</a:t>
            </a:r>
          </a:p>
        </p:txBody>
      </p:sp>
      <p:sp>
        <p:nvSpPr>
          <p:cNvPr id="150575" name="Text Box 47"/>
          <p:cNvSpPr txBox="1">
            <a:spLocks noChangeArrowheads="1"/>
          </p:cNvSpPr>
          <p:nvPr/>
        </p:nvSpPr>
        <p:spPr bwMode="auto">
          <a:xfrm>
            <a:off x="609600" y="5502275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latin typeface=".VnTime" pitchFamily="34" charset="0"/>
                <a:sym typeface="Wingdings" pitchFamily="2" charset="2"/>
              </a:rPr>
              <a:t> T©m hån B¸c chan hoµ cïng c¶nh s¾c ®Êt trêi, s«ng n­íc mïa xu©n víi mét t×nh yªu tha thiÕt, nång nµn.</a:t>
            </a:r>
            <a:endParaRPr lang="en-US" sz="2400" b="1" i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5567363" y="2743200"/>
            <a:ext cx="235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.VnTime" pitchFamily="34" charset="0"/>
              </a:rPr>
              <a:t>+ §iÖp tõ “xu©n”,</a:t>
            </a:r>
            <a:r>
              <a:rPr lang="en-US" sz="2400">
                <a:latin typeface=".VnTime" pitchFamily="34" charset="0"/>
              </a:rPr>
              <a:t> </a:t>
            </a:r>
          </a:p>
        </p:txBody>
      </p:sp>
      <p:sp>
        <p:nvSpPr>
          <p:cNvPr id="150578" name="AutoShape 50"/>
          <p:cNvSpPr>
            <a:spLocks/>
          </p:cNvSpPr>
          <p:nvPr/>
        </p:nvSpPr>
        <p:spPr bwMode="auto">
          <a:xfrm>
            <a:off x="5257800" y="2286000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228600" y="2454275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Kim d¹ nguyªn tiªu nguyÖt chÝnh viªn</a:t>
            </a:r>
          </a:p>
          <a:p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Xu©n giang xu©n thuû tiÕp xu©n thiªn</a:t>
            </a:r>
            <a:r>
              <a:rPr lang="en-US" sz="2400">
                <a:latin typeface=".VnTime" pitchFamily="34" charset="0"/>
              </a:rPr>
              <a:t> </a:t>
            </a:r>
          </a:p>
        </p:txBody>
      </p:sp>
      <p:sp>
        <p:nvSpPr>
          <p:cNvPr id="150579" name="Line 51"/>
          <p:cNvSpPr>
            <a:spLocks noChangeShapeType="1"/>
          </p:cNvSpPr>
          <p:nvPr/>
        </p:nvSpPr>
        <p:spPr bwMode="auto">
          <a:xfrm>
            <a:off x="292100" y="32099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50580" name="Line 52"/>
          <p:cNvSpPr>
            <a:spLocks noChangeShapeType="1"/>
          </p:cNvSpPr>
          <p:nvPr/>
        </p:nvSpPr>
        <p:spPr bwMode="auto">
          <a:xfrm>
            <a:off x="1765300" y="31972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>
            <a:off x="3594100" y="31972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4572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u="sng">
                <a:solidFill>
                  <a:srgbClr val="7030A0"/>
                </a:solidFill>
                <a:latin typeface=".VnTime" pitchFamily="34" charset="0"/>
              </a:rPr>
              <a:t>- Phiªn ©m:</a:t>
            </a:r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381000" y="32146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u="sng">
                <a:solidFill>
                  <a:srgbClr val="7030A0"/>
                </a:solidFill>
                <a:latin typeface=".VnTime" pitchFamily="34" charset="0"/>
              </a:rPr>
              <a:t>- DÞch th¬:</a:t>
            </a:r>
          </a:p>
        </p:txBody>
      </p:sp>
      <p:sp>
        <p:nvSpPr>
          <p:cNvPr id="150588" name="Line 60"/>
          <p:cNvSpPr>
            <a:spLocks noChangeShapeType="1"/>
          </p:cNvSpPr>
          <p:nvPr/>
        </p:nvSpPr>
        <p:spPr bwMode="auto">
          <a:xfrm>
            <a:off x="2895600" y="2847975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71" grpId="0"/>
      <p:bldP spid="150572" grpId="0"/>
      <p:bldP spid="150573" grpId="0"/>
      <p:bldP spid="150574" grpId="0"/>
      <p:bldP spid="150575" grpId="0"/>
      <p:bldP spid="150576" grpId="0"/>
      <p:bldP spid="150578" grpId="0" animBg="1"/>
      <p:bldP spid="150570" grpId="0"/>
      <p:bldP spid="150579" grpId="0" animBg="1"/>
      <p:bldP spid="150580" grpId="0" animBg="1"/>
      <p:bldP spid="150581" grpId="0" animBg="1"/>
      <p:bldP spid="150586" grpId="0"/>
      <p:bldP spid="150587" grpId="0"/>
      <p:bldP spid="15058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fani Heavy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fani Heavy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1526</Words>
  <Application>Microsoft PowerPoint</Application>
  <PresentationFormat>Trình chiếu trên màn hình (4:3)</PresentationFormat>
  <Paragraphs>191</Paragraphs>
  <Slides>19</Slides>
  <Notes>4</Notes>
  <HiddenSlides>0</HiddenSlides>
  <MMClips>1</MMClips>
  <ScaleCrop>false</ScaleCrop>
  <HeadingPairs>
    <vt:vector size="6" baseType="variant">
      <vt:variant>
        <vt:lpstr>Phông được dùng</vt:lpstr>
      </vt:variant>
      <vt:variant>
        <vt:i4>9</vt:i4>
      </vt:variant>
      <vt:variant>
        <vt:lpstr>Chủ đề</vt:lpstr>
      </vt:variant>
      <vt:variant>
        <vt:i4>1</vt:i4>
      </vt:variant>
      <vt:variant>
        <vt:lpstr>Tiêu đề Bản chiếu</vt:lpstr>
      </vt:variant>
      <vt:variant>
        <vt:i4>19</vt:i4>
      </vt:variant>
    </vt:vector>
  </HeadingPairs>
  <TitlesOfParts>
    <vt:vector size="29" baseType="lpstr">
      <vt:lpstr>Arial</vt:lpstr>
      <vt:lpstr>.VnTifani HeavyH</vt:lpstr>
      <vt:lpstr>.VnTimeH</vt:lpstr>
      <vt:lpstr>.VnTime</vt:lpstr>
      <vt:lpstr>.VnCentury Schoolbook</vt:lpstr>
      <vt:lpstr>.VnSouthern</vt:lpstr>
      <vt:lpstr>Wingdings</vt:lpstr>
      <vt:lpstr>.VnArial Narrow</vt:lpstr>
      <vt:lpstr>.VnArial NarrowH</vt:lpstr>
      <vt:lpstr>Default Design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  <vt:lpstr>Bản chiếu 18</vt:lpstr>
      <vt:lpstr>Bản chiếu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Vinh</dc:creator>
  <cp:lastModifiedBy>Van Vinh</cp:lastModifiedBy>
  <cp:revision>318</cp:revision>
  <cp:lastPrinted>1601-01-01T00:00:00Z</cp:lastPrinted>
  <dcterms:created xsi:type="dcterms:W3CDTF">1601-01-01T00:00:00Z</dcterms:created>
  <dcterms:modified xsi:type="dcterms:W3CDTF">2016-10-28T12:35:36Z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